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31"/>
  </p:notesMasterIdLst>
  <p:sldIdLst>
    <p:sldId id="264" r:id="rId3"/>
    <p:sldId id="326" r:id="rId4"/>
    <p:sldId id="256" r:id="rId5"/>
    <p:sldId id="263" r:id="rId6"/>
    <p:sldId id="260" r:id="rId7"/>
    <p:sldId id="265" r:id="rId8"/>
    <p:sldId id="266" r:id="rId9"/>
    <p:sldId id="267" r:id="rId10"/>
    <p:sldId id="258" r:id="rId11"/>
    <p:sldId id="261" r:id="rId12"/>
    <p:sldId id="262" r:id="rId13"/>
    <p:sldId id="268" r:id="rId14"/>
    <p:sldId id="269" r:id="rId15"/>
    <p:sldId id="327" r:id="rId16"/>
    <p:sldId id="270" r:id="rId17"/>
    <p:sldId id="271" r:id="rId18"/>
    <p:sldId id="274" r:id="rId19"/>
    <p:sldId id="272" r:id="rId20"/>
    <p:sldId id="276" r:id="rId21"/>
    <p:sldId id="321" r:id="rId22"/>
    <p:sldId id="318" r:id="rId23"/>
    <p:sldId id="319" r:id="rId24"/>
    <p:sldId id="320" r:id="rId25"/>
    <p:sldId id="273" r:id="rId26"/>
    <p:sldId id="322" r:id="rId27"/>
    <p:sldId id="325" r:id="rId28"/>
    <p:sldId id="323" r:id="rId29"/>
    <p:sldId id="27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49C87E3-FC1F-498A-BCCE-18711A6D53F8}">
          <p14:sldIdLst>
            <p14:sldId id="264"/>
            <p14:sldId id="326"/>
            <p14:sldId id="256"/>
            <p14:sldId id="263"/>
            <p14:sldId id="260"/>
            <p14:sldId id="265"/>
            <p14:sldId id="266"/>
            <p14:sldId id="267"/>
            <p14:sldId id="258"/>
            <p14:sldId id="261"/>
            <p14:sldId id="262"/>
            <p14:sldId id="268"/>
            <p14:sldId id="269"/>
            <p14:sldId id="327"/>
            <p14:sldId id="270"/>
            <p14:sldId id="271"/>
            <p14:sldId id="274"/>
            <p14:sldId id="272"/>
          </p14:sldIdLst>
        </p14:section>
        <p14:section name="Default Section" id="{566724C6-BA64-4F7F-A294-30EEF8329D21}">
          <p14:sldIdLst>
            <p14:sldId id="276"/>
            <p14:sldId id="321"/>
            <p14:sldId id="318"/>
            <p14:sldId id="319"/>
            <p14:sldId id="320"/>
            <p14:sldId id="273"/>
            <p14:sldId id="322"/>
            <p14:sldId id="325"/>
            <p14:sldId id="32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9" autoAdjust="0"/>
    <p:restoredTop sz="94660"/>
  </p:normalViewPr>
  <p:slideViewPr>
    <p:cSldViewPr snapToGrid="0">
      <p:cViewPr varScale="1">
        <p:scale>
          <a:sx n="66" d="100"/>
          <a:sy n="66" d="100"/>
        </p:scale>
        <p:origin x="7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A39A5-6A6A-4A2A-AE66-DE32C5FEE179}" type="datetimeFigureOut">
              <a:rPr lang="zh-CN" altLang="en-US" smtClean="0"/>
              <a:t>2019/11/28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A2024-0411-45D2-944E-DC341BA26B09}" type="slidenum">
              <a:rPr lang="zh-CN" altLang="en-US" smtClean="0"/>
              <a:t>‹#›</a:t>
            </a:fld>
            <a:endParaRPr lang="zh-CN" altLang="en-US"/>
          </a:p>
        </p:txBody>
      </p:sp>
    </p:spTree>
    <p:extLst>
      <p:ext uri="{BB962C8B-B14F-4D97-AF65-F5344CB8AC3E}">
        <p14:creationId xmlns:p14="http://schemas.microsoft.com/office/powerpoint/2010/main" val="98475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E78E63-8F46-4BC4-8603-BB7C1598BF5C}"/>
              </a:ext>
            </a:extLst>
          </p:cNvPr>
          <p:cNvSpPr>
            <a:spLocks noGrp="1"/>
          </p:cNvSpPr>
          <p:nvPr>
            <p:ph type="dt" sz="half" idx="10"/>
          </p:nvPr>
        </p:nvSpPr>
        <p:spPr>
          <a:xfrm>
            <a:off x="838200" y="6356350"/>
            <a:ext cx="2743200" cy="365125"/>
          </a:xfrm>
          <a:prstGeom prst="rect">
            <a:avLst/>
          </a:prstGeom>
        </p:spPr>
        <p:txBody>
          <a:bodyPr/>
          <a:lstStyle/>
          <a:p>
            <a:fld id="{7D9074BC-B8D7-421F-B3D5-F9A95B45C23E}" type="datetime1">
              <a:rPr lang="zh-CN" altLang="en-US" smtClean="0"/>
              <a:t>2019/11/28</a:t>
            </a:fld>
            <a:endParaRPr lang="zh-CN" altLang="en-US"/>
          </a:p>
        </p:txBody>
      </p:sp>
      <p:sp>
        <p:nvSpPr>
          <p:cNvPr id="3" name="页脚占位符 2">
            <a:extLst>
              <a:ext uri="{FF2B5EF4-FFF2-40B4-BE49-F238E27FC236}">
                <a16:creationId xmlns:a16="http://schemas.microsoft.com/office/drawing/2014/main" id="{7EDE52F8-D7CF-441F-828B-918723D836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021E9C53-6904-4B01-AAB2-A7FDD1B11D31}"/>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fld id="{22CD8707-B59C-4238-ACB7-90D38F0085FD}" type="slidenum">
              <a:rPr lang="zh-CN" altLang="en-US" smtClean="0"/>
              <a:pPr/>
              <a:t>‹#›</a:t>
            </a:fld>
            <a:endParaRPr lang="zh-CN" altLang="en-US" dirty="0"/>
          </a:p>
        </p:txBody>
      </p:sp>
      <p:sp>
        <p:nvSpPr>
          <p:cNvPr id="6" name="内容占位符 5">
            <a:extLst>
              <a:ext uri="{FF2B5EF4-FFF2-40B4-BE49-F238E27FC236}">
                <a16:creationId xmlns:a16="http://schemas.microsoft.com/office/drawing/2014/main" id="{E464781F-837B-4BC2-8B45-55B0A091936F}"/>
              </a:ext>
            </a:extLst>
          </p:cNvPr>
          <p:cNvSpPr>
            <a:spLocks noGrp="1"/>
          </p:cNvSpPr>
          <p:nvPr>
            <p:ph sz="quarter" idx="13" hasCustomPrompt="1"/>
          </p:nvPr>
        </p:nvSpPr>
        <p:spPr>
          <a:xfrm>
            <a:off x="566737" y="371475"/>
            <a:ext cx="4224338" cy="533400"/>
          </a:xfrm>
          <a:prstGeom prst="rect">
            <a:avLst/>
          </a:prstGeom>
        </p:spPr>
        <p:txBody>
          <a:bodyPr/>
          <a:lstStyle>
            <a:lvl1pPr marL="0" indent="0">
              <a:buNone/>
              <a:defRPr/>
            </a:lvl1pPr>
          </a:lstStyle>
          <a:p>
            <a:pPr lvl="0"/>
            <a:r>
              <a:rPr lang="en-US" altLang="zh-CN" dirty="0"/>
              <a:t>title</a:t>
            </a:r>
            <a:endParaRPr lang="zh-CN" altLang="en-US" dirty="0"/>
          </a:p>
        </p:txBody>
      </p:sp>
    </p:spTree>
    <p:extLst>
      <p:ext uri="{BB962C8B-B14F-4D97-AF65-F5344CB8AC3E}">
        <p14:creationId xmlns:p14="http://schemas.microsoft.com/office/powerpoint/2010/main" val="407211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987429"/>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A23580D9-666E-40AC-A06C-19E7B59DFC7B}" type="datetime1">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2125896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2C44D2-6C8C-46FE-AFDE-8289265E3AA4}" type="datetime1">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221165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2E18477-E3F4-4E82-BC95-69E0EE6B65C1}" type="datetime1">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246088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B7CCE892-2012-4D0C-A36B-2C5595CBAC0F}" type="datetime1">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矩形 6"/>
          <p:cNvSpPr/>
          <p:nvPr userDrawn="1"/>
        </p:nvSpPr>
        <p:spPr>
          <a:xfrm>
            <a:off x="0" y="0"/>
            <a:ext cx="12192000" cy="361950"/>
          </a:xfrm>
          <a:prstGeom prst="rect">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userDrawn="1"/>
        </p:nvSpPr>
        <p:spPr>
          <a:xfrm flipV="1">
            <a:off x="0" y="6740528"/>
            <a:ext cx="12192000" cy="117475"/>
          </a:xfrm>
          <a:prstGeom prst="rect">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4651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梯形 7"/>
          <p:cNvSpPr/>
          <p:nvPr userDrawn="1"/>
        </p:nvSpPr>
        <p:spPr>
          <a:xfrm flipV="1">
            <a:off x="-11907" y="0"/>
            <a:ext cx="1700217" cy="365126"/>
          </a:xfrm>
          <a:custGeom>
            <a:avLst/>
            <a:gdLst>
              <a:gd name="connsiteX0" fmla="*/ 0 w 1743075"/>
              <a:gd name="connsiteY0" fmla="*/ 576261 h 576261"/>
              <a:gd name="connsiteX1" fmla="*/ 467912 w 1743075"/>
              <a:gd name="connsiteY1" fmla="*/ 0 h 576261"/>
              <a:gd name="connsiteX2" fmla="*/ 1275163 w 1743075"/>
              <a:gd name="connsiteY2" fmla="*/ 0 h 576261"/>
              <a:gd name="connsiteX3" fmla="*/ 1743075 w 1743075"/>
              <a:gd name="connsiteY3" fmla="*/ 576261 h 576261"/>
              <a:gd name="connsiteX4" fmla="*/ 0 w 1743075"/>
              <a:gd name="connsiteY4" fmla="*/ 576261 h 576261"/>
              <a:gd name="connsiteX0" fmla="*/ 8338 w 1275163"/>
              <a:gd name="connsiteY0" fmla="*/ 576261 h 576261"/>
              <a:gd name="connsiteX1" fmla="*/ 0 w 1275163"/>
              <a:gd name="connsiteY1" fmla="*/ 0 h 576261"/>
              <a:gd name="connsiteX2" fmla="*/ 807251 w 1275163"/>
              <a:gd name="connsiteY2" fmla="*/ 0 h 576261"/>
              <a:gd name="connsiteX3" fmla="*/ 1275163 w 1275163"/>
              <a:gd name="connsiteY3" fmla="*/ 576261 h 576261"/>
              <a:gd name="connsiteX4" fmla="*/ 8338 w 1275163"/>
              <a:gd name="connsiteY4" fmla="*/ 576261 h 5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163" h="576261">
                <a:moveTo>
                  <a:pt x="8338" y="576261"/>
                </a:moveTo>
                <a:lnTo>
                  <a:pt x="0" y="0"/>
                </a:lnTo>
                <a:lnTo>
                  <a:pt x="807251" y="0"/>
                </a:lnTo>
                <a:lnTo>
                  <a:pt x="1275163" y="576261"/>
                </a:lnTo>
                <a:lnTo>
                  <a:pt x="8338" y="576261"/>
                </a:lnTo>
                <a:close/>
              </a:path>
            </a:pathLst>
          </a:cu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1909" y="0"/>
            <a:ext cx="12203909" cy="114300"/>
          </a:xfrm>
          <a:prstGeom prst="rect">
            <a:avLst/>
          </a:prstGeom>
          <a:solidFill>
            <a:srgbClr val="8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日期占位符 6"/>
          <p:cNvSpPr>
            <a:spLocks noGrp="1"/>
          </p:cNvSpPr>
          <p:nvPr>
            <p:ph type="dt" sz="half" idx="10"/>
          </p:nvPr>
        </p:nvSpPr>
        <p:spPr/>
        <p:txBody>
          <a:bodyPr/>
          <a:lstStyle/>
          <a:p>
            <a:fld id="{01E6ECB8-4EEF-4A65-98C7-CC825DD50BC1}" type="datetime1">
              <a:rPr lang="zh-CN" altLang="en-US" smtClean="0"/>
              <a:t>2019/11/28</a:t>
            </a:fld>
            <a:r>
              <a:rPr lang="zh-CN" altLang="en-US"/>
              <a:t> </a:t>
            </a:r>
            <a:endParaRPr lang="zh-CN" altLang="en-US" dirty="0"/>
          </a:p>
        </p:txBody>
      </p:sp>
      <p:sp>
        <p:nvSpPr>
          <p:cNvPr id="10" name="页脚占位符 9"/>
          <p:cNvSpPr>
            <a:spLocks noGrp="1"/>
          </p:cNvSpPr>
          <p:nvPr>
            <p:ph type="ftr" sz="quarter" idx="11"/>
          </p:nvPr>
        </p:nvSpPr>
        <p:spPr/>
        <p:txBody>
          <a:bodyPr/>
          <a:lstStyle/>
          <a:p>
            <a:endParaRPr lang="zh-CN" altLang="en-US"/>
          </a:p>
        </p:txBody>
      </p:sp>
      <p:sp>
        <p:nvSpPr>
          <p:cNvPr id="11" name="灯片编号占位符 10"/>
          <p:cNvSpPr>
            <a:spLocks noGrp="1"/>
          </p:cNvSpPr>
          <p:nvPr>
            <p:ph type="sldNum" sz="quarter" idx="12"/>
          </p:nvPr>
        </p:nvSpPr>
        <p:spPr>
          <a:xfrm>
            <a:off x="-25401" y="3"/>
            <a:ext cx="863600" cy="365125"/>
          </a:xfrm>
        </p:spPr>
        <p:txBody>
          <a:bodyPr/>
          <a:lstStyle>
            <a:lvl1pPr>
              <a:defRPr sz="2800" b="1">
                <a:solidFill>
                  <a:schemeClr val="bg1"/>
                </a:solidFill>
              </a:defRPr>
            </a:lvl1pPr>
          </a:lstStyle>
          <a:p>
            <a:fld id="{AB03D48E-8AEE-4D6C-9154-88A27571F823}" type="slidenum">
              <a:rPr lang="zh-CN" altLang="en-US" smtClean="0"/>
              <a:pPr/>
              <a:t>‹#›</a:t>
            </a:fld>
            <a:endParaRPr lang="zh-CN" altLang="en-US" dirty="0"/>
          </a:p>
        </p:txBody>
      </p:sp>
    </p:spTree>
    <p:extLst>
      <p:ext uri="{BB962C8B-B14F-4D97-AF65-F5344CB8AC3E}">
        <p14:creationId xmlns:p14="http://schemas.microsoft.com/office/powerpoint/2010/main" val="85389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2"/>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7"/>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F84C11C-70FD-4EB6-BD59-354650C02EAF}" type="datetime1">
              <a:rPr lang="zh-CN" altLang="en-US" smtClean="0"/>
              <a:t>2019/11/28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18224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B3A530-8CFF-4165-85FD-BCB58DA3F47E}" type="datetime1">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77967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245159-7042-440E-B22A-1FBF0E99BC3A}" type="datetime1">
              <a:rPr lang="zh-CN" altLang="en-US" smtClean="0"/>
              <a:t>2019/11/28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2721142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B5B1156-399B-4075-B622-B4FA1047314C}" type="datetime1">
              <a:rPr lang="zh-CN" altLang="en-US" smtClean="0"/>
              <a:t>2019/11/28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7839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53D3C0-F53A-466D-A070-F775A1BCB3B4}" type="datetime1">
              <a:rPr lang="zh-CN" altLang="en-US" smtClean="0"/>
              <a:t>2019/11/28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2824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0C6219BC-30D6-48A9-A1CA-ECD805CD4491}" type="datetime1">
              <a:rPr lang="zh-CN" altLang="en-US" smtClean="0"/>
              <a:t>2019/11/28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31258260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049902"/>
      </p:ext>
    </p:extLst>
  </p:cSld>
  <p:clrMap bg1="lt1" tx1="dk1" bg2="lt2" tx2="dk2" accent1="accent1" accent2="accent2" accent3="accent3" accent4="accent4" accent5="accent5" accent6="accent6" hlink="hlink" folHlink="folHlink"/>
  <p:sldLayoutIdLst>
    <p:sldLayoutId id="2147483655"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D675FEE-A3ED-4210-8C21-22C4CAFE9BE8}" type="datetime1">
              <a:rPr lang="zh-CN" altLang="en-US" smtClean="0"/>
              <a:t>2019/11/28</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03D48E-8AEE-4D6C-9154-88A27571F823}" type="slidenum">
              <a:rPr lang="zh-CN" altLang="en-US" smtClean="0"/>
              <a:t>‹#›</a:t>
            </a:fld>
            <a:endParaRPr lang="zh-CN" altLang="en-US"/>
          </a:p>
        </p:txBody>
      </p:sp>
    </p:spTree>
    <p:extLst>
      <p:ext uri="{BB962C8B-B14F-4D97-AF65-F5344CB8AC3E}">
        <p14:creationId xmlns:p14="http://schemas.microsoft.com/office/powerpoint/2010/main" val="380661349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791B47-F7F9-4381-8EFB-39D8B75E4580}"/>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7B288003-7E7D-47AC-A47A-50DDB48C237F}"/>
              </a:ext>
            </a:extLst>
          </p:cNvPr>
          <p:cNvSpPr>
            <a:spLocks noGrp="1"/>
          </p:cNvSpPr>
          <p:nvPr>
            <p:ph type="sldNum" sz="quarter" idx="12"/>
          </p:nvPr>
        </p:nvSpPr>
        <p:spPr/>
        <p:txBody>
          <a:bodyPr/>
          <a:lstStyle/>
          <a:p>
            <a:fld id="{22CD8707-B59C-4238-ACB7-90D38F0085FD}" type="slidenum">
              <a:rPr lang="zh-CN" altLang="en-US" smtClean="0"/>
              <a:pPr/>
              <a:t>1</a:t>
            </a:fld>
            <a:endParaRPr lang="zh-CN" altLang="en-US" dirty="0"/>
          </a:p>
        </p:txBody>
      </p:sp>
      <p:sp>
        <p:nvSpPr>
          <p:cNvPr id="5" name="文本框 4">
            <a:extLst>
              <a:ext uri="{FF2B5EF4-FFF2-40B4-BE49-F238E27FC236}">
                <a16:creationId xmlns:a16="http://schemas.microsoft.com/office/drawing/2014/main" id="{85DBAC93-BA4C-43CD-8965-92A5C327CDFC}"/>
              </a:ext>
            </a:extLst>
          </p:cNvPr>
          <p:cNvSpPr txBox="1"/>
          <p:nvPr/>
        </p:nvSpPr>
        <p:spPr>
          <a:xfrm>
            <a:off x="3737017" y="1801729"/>
            <a:ext cx="47179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ICS </a:t>
            </a:r>
            <a:r>
              <a:rPr kumimoji="0" lang="zh-CN" altLang="en-US"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第十一次小班课</a:t>
            </a:r>
            <a:endPar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a:extLst>
              <a:ext uri="{FF2B5EF4-FFF2-40B4-BE49-F238E27FC236}">
                <a16:creationId xmlns:a16="http://schemas.microsoft.com/office/drawing/2014/main" id="{6B6CA4F5-62B4-4FA6-B99F-4DA319EA52E3}"/>
              </a:ext>
            </a:extLst>
          </p:cNvPr>
          <p:cNvSpPr txBox="1"/>
          <p:nvPr/>
        </p:nvSpPr>
        <p:spPr>
          <a:xfrm>
            <a:off x="4618668" y="3675197"/>
            <a:ext cx="2954655" cy="952184"/>
          </a:xfrm>
          <a:prstGeom prst="rect">
            <a:avLst/>
          </a:prstGeom>
          <a:noFill/>
        </p:spPr>
        <p:txBody>
          <a:bodyPr wrap="non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小班教师：金芝老师</a:t>
            </a:r>
            <a:endParaRPr kumimoji="0" lang="en-US" altLang="zh-CN" sz="2400"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助教：龚晨</a:t>
            </a:r>
          </a:p>
        </p:txBody>
      </p:sp>
    </p:spTree>
    <p:extLst>
      <p:ext uri="{BB962C8B-B14F-4D97-AF65-F5344CB8AC3E}">
        <p14:creationId xmlns:p14="http://schemas.microsoft.com/office/powerpoint/2010/main" val="2023393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432AECE-AFA9-49F5-8F67-FEB681B24214}"/>
              </a:ext>
            </a:extLst>
          </p:cNvPr>
          <p:cNvSpPr>
            <a:spLocks noGrp="1"/>
          </p:cNvSpPr>
          <p:nvPr>
            <p:ph sz="quarter" idx="13"/>
          </p:nvPr>
        </p:nvSpPr>
        <p:spPr/>
        <p:txBody>
          <a:bodyPr/>
          <a:lstStyle/>
          <a:p>
            <a:r>
              <a:rPr lang="zh-CN" altLang="en-US" dirty="0"/>
              <a:t>进程状态</a:t>
            </a:r>
          </a:p>
        </p:txBody>
      </p:sp>
      <p:sp>
        <p:nvSpPr>
          <p:cNvPr id="5" name="日期占位符 4">
            <a:extLst>
              <a:ext uri="{FF2B5EF4-FFF2-40B4-BE49-F238E27FC236}">
                <a16:creationId xmlns:a16="http://schemas.microsoft.com/office/drawing/2014/main" id="{683FF3B6-7486-4675-9862-6BE94CAED00E}"/>
              </a:ext>
            </a:extLst>
          </p:cNvPr>
          <p:cNvSpPr>
            <a:spLocks noGrp="1"/>
          </p:cNvSpPr>
          <p:nvPr>
            <p:ph type="dt" sz="half" idx="10"/>
          </p:nvPr>
        </p:nvSpPr>
        <p:spPr/>
        <p:txBody>
          <a:bodyPr/>
          <a:lstStyle/>
          <a:p>
            <a:fld id="{6107B977-4F5C-41B1-BFEF-AD84D71EB73B}"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A3C1B7F8-5B1D-436B-84A8-502392E26122}"/>
              </a:ext>
            </a:extLst>
          </p:cNvPr>
          <p:cNvSpPr>
            <a:spLocks noGrp="1"/>
          </p:cNvSpPr>
          <p:nvPr>
            <p:ph type="sldNum" sz="quarter" idx="12"/>
          </p:nvPr>
        </p:nvSpPr>
        <p:spPr/>
        <p:txBody>
          <a:bodyPr/>
          <a:lstStyle/>
          <a:p>
            <a:fld id="{22CD8707-B59C-4238-ACB7-90D38F0085FD}" type="slidenum">
              <a:rPr lang="zh-CN" altLang="en-US" smtClean="0"/>
              <a:t>10</a:t>
            </a:fld>
            <a:endParaRPr lang="zh-CN" altLang="en-US"/>
          </a:p>
        </p:txBody>
      </p:sp>
      <p:pic>
        <p:nvPicPr>
          <p:cNvPr id="7" name="图片 6">
            <a:extLst>
              <a:ext uri="{FF2B5EF4-FFF2-40B4-BE49-F238E27FC236}">
                <a16:creationId xmlns:a16="http://schemas.microsoft.com/office/drawing/2014/main" id="{839C099C-801C-442C-A891-7FFF9A74356C}"/>
              </a:ext>
            </a:extLst>
          </p:cNvPr>
          <p:cNvPicPr>
            <a:picLocks noChangeAspect="1"/>
          </p:cNvPicPr>
          <p:nvPr/>
        </p:nvPicPr>
        <p:blipFill>
          <a:blip r:embed="rId2"/>
          <a:stretch>
            <a:fillRect/>
          </a:stretch>
        </p:blipFill>
        <p:spPr>
          <a:xfrm>
            <a:off x="1094974" y="1402431"/>
            <a:ext cx="9422082" cy="2915303"/>
          </a:xfrm>
          <a:prstGeom prst="rect">
            <a:avLst/>
          </a:prstGeom>
        </p:spPr>
      </p:pic>
    </p:spTree>
    <p:extLst>
      <p:ext uri="{BB962C8B-B14F-4D97-AF65-F5344CB8AC3E}">
        <p14:creationId xmlns:p14="http://schemas.microsoft.com/office/powerpoint/2010/main" val="1442631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025234-FA12-44E0-99A5-7D6198E13493}"/>
              </a:ext>
            </a:extLst>
          </p:cNvPr>
          <p:cNvSpPr>
            <a:spLocks noGrp="1"/>
          </p:cNvSpPr>
          <p:nvPr>
            <p:ph sz="quarter" idx="13"/>
          </p:nvPr>
        </p:nvSpPr>
        <p:spPr/>
        <p:txBody>
          <a:bodyPr/>
          <a:lstStyle/>
          <a:p>
            <a:r>
              <a:rPr lang="zh-CN" altLang="en-US" dirty="0"/>
              <a:t>停止 </a:t>
            </a:r>
            <a:r>
              <a:rPr lang="en-US" altLang="zh-CN" dirty="0"/>
              <a:t>&amp; </a:t>
            </a:r>
            <a:r>
              <a:rPr lang="zh-CN" altLang="en-US" dirty="0"/>
              <a:t>终止</a:t>
            </a:r>
          </a:p>
        </p:txBody>
      </p:sp>
      <p:sp>
        <p:nvSpPr>
          <p:cNvPr id="5" name="日期占位符 4">
            <a:extLst>
              <a:ext uri="{FF2B5EF4-FFF2-40B4-BE49-F238E27FC236}">
                <a16:creationId xmlns:a16="http://schemas.microsoft.com/office/drawing/2014/main" id="{0A25CA54-63DA-4D7E-85AA-6389D4D54D3F}"/>
              </a:ext>
            </a:extLst>
          </p:cNvPr>
          <p:cNvSpPr>
            <a:spLocks noGrp="1"/>
          </p:cNvSpPr>
          <p:nvPr>
            <p:ph type="dt" sz="half" idx="10"/>
          </p:nvPr>
        </p:nvSpPr>
        <p:spPr/>
        <p:txBody>
          <a:bodyPr/>
          <a:lstStyle/>
          <a:p>
            <a:fld id="{EF7934B4-7F21-4892-9AFE-7044D66E166B}"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1E18F52E-CF05-427D-A343-2B5E189ED773}"/>
              </a:ext>
            </a:extLst>
          </p:cNvPr>
          <p:cNvSpPr>
            <a:spLocks noGrp="1"/>
          </p:cNvSpPr>
          <p:nvPr>
            <p:ph type="sldNum" sz="quarter" idx="12"/>
          </p:nvPr>
        </p:nvSpPr>
        <p:spPr/>
        <p:txBody>
          <a:bodyPr/>
          <a:lstStyle/>
          <a:p>
            <a:fld id="{22CD8707-B59C-4238-ACB7-90D38F0085FD}" type="slidenum">
              <a:rPr lang="zh-CN" altLang="en-US" smtClean="0"/>
              <a:t>11</a:t>
            </a:fld>
            <a:endParaRPr lang="zh-CN" altLang="en-US"/>
          </a:p>
        </p:txBody>
      </p:sp>
      <p:sp>
        <p:nvSpPr>
          <p:cNvPr id="7" name="文本框 6">
            <a:extLst>
              <a:ext uri="{FF2B5EF4-FFF2-40B4-BE49-F238E27FC236}">
                <a16:creationId xmlns:a16="http://schemas.microsoft.com/office/drawing/2014/main" id="{2F4E8E17-BA7E-4DBA-8FE8-FA75A91D2D71}"/>
              </a:ext>
            </a:extLst>
          </p:cNvPr>
          <p:cNvSpPr txBox="1"/>
          <p:nvPr/>
        </p:nvSpPr>
        <p:spPr>
          <a:xfrm>
            <a:off x="838200" y="1522987"/>
            <a:ext cx="10866071" cy="3023392"/>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sz="2200" dirty="0"/>
              <a:t>SIGINT The terminal sends it to the foreground process when the user presses ctrl-c. The default behavior is to terminate the process, but it can be caught or ignored. The intention is to provide a mechanism for an orderly, graceful shutdown.</a:t>
            </a:r>
          </a:p>
          <a:p>
            <a:pPr marL="285750" indent="-285750">
              <a:lnSpc>
                <a:spcPct val="125000"/>
              </a:lnSpc>
              <a:buFont typeface="Arial" panose="020B0604020202020204" pitchFamily="34" charset="0"/>
              <a:buChar char="•"/>
            </a:pPr>
            <a:r>
              <a:rPr lang="en-US" altLang="zh-CN" sz="2200" dirty="0"/>
              <a:t>SIGTERM default to terminate the process, also can be caught or ignored.</a:t>
            </a:r>
          </a:p>
          <a:p>
            <a:pPr marL="285750" indent="-285750">
              <a:lnSpc>
                <a:spcPct val="125000"/>
              </a:lnSpc>
              <a:buFont typeface="Arial" panose="020B0604020202020204" pitchFamily="34" charset="0"/>
              <a:buChar char="•"/>
            </a:pPr>
            <a:r>
              <a:rPr lang="en-US" altLang="zh-CN" sz="2200" dirty="0"/>
              <a:t>SIGKILL The only behavior is to kill the process, immediately. As the process cannot catch the signal, it cannot cleanup, and thus this is a signal of last resort.</a:t>
            </a:r>
          </a:p>
          <a:p>
            <a:pPr marL="285750" indent="-285750">
              <a:lnSpc>
                <a:spcPct val="125000"/>
              </a:lnSpc>
              <a:buFont typeface="Arial" panose="020B0604020202020204" pitchFamily="34" charset="0"/>
              <a:buChar char="•"/>
            </a:pPr>
            <a:r>
              <a:rPr lang="en-US" altLang="zh-CN" sz="2200" dirty="0"/>
              <a:t>SIGSTOP The only behavior is to pause the process; the signal cannot be caught or ignored. </a:t>
            </a:r>
          </a:p>
        </p:txBody>
      </p:sp>
    </p:spTree>
    <p:extLst>
      <p:ext uri="{BB962C8B-B14F-4D97-AF65-F5344CB8AC3E}">
        <p14:creationId xmlns:p14="http://schemas.microsoft.com/office/powerpoint/2010/main" val="608956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1F8BE8-6942-47FA-9B34-90433EA829AE}"/>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F1AD5D97-A338-45DF-9A81-7A7929EB9833}"/>
              </a:ext>
            </a:extLst>
          </p:cNvPr>
          <p:cNvSpPr>
            <a:spLocks noGrp="1"/>
          </p:cNvSpPr>
          <p:nvPr>
            <p:ph type="sldNum" sz="quarter" idx="12"/>
          </p:nvPr>
        </p:nvSpPr>
        <p:spPr/>
        <p:txBody>
          <a:bodyPr/>
          <a:lstStyle/>
          <a:p>
            <a:fld id="{22CD8707-B59C-4238-ACB7-90D38F0085FD}" type="slidenum">
              <a:rPr lang="zh-CN" altLang="en-US" smtClean="0"/>
              <a:pPr/>
              <a:t>12</a:t>
            </a:fld>
            <a:endParaRPr lang="zh-CN" altLang="en-US" dirty="0"/>
          </a:p>
        </p:txBody>
      </p:sp>
      <p:sp>
        <p:nvSpPr>
          <p:cNvPr id="4" name="内容占位符 3">
            <a:extLst>
              <a:ext uri="{FF2B5EF4-FFF2-40B4-BE49-F238E27FC236}">
                <a16:creationId xmlns:a16="http://schemas.microsoft.com/office/drawing/2014/main" id="{132586ED-5F82-4C50-B6A6-D10867A935A0}"/>
              </a:ext>
            </a:extLst>
          </p:cNvPr>
          <p:cNvSpPr>
            <a:spLocks noGrp="1"/>
          </p:cNvSpPr>
          <p:nvPr>
            <p:ph sz="quarter" idx="13"/>
          </p:nvPr>
        </p:nvSpPr>
        <p:spPr/>
        <p:txBody>
          <a:bodyPr/>
          <a:lstStyle/>
          <a:p>
            <a:r>
              <a:rPr lang="zh-CN" altLang="en-US" dirty="0"/>
              <a:t>信号</a:t>
            </a:r>
          </a:p>
        </p:txBody>
      </p:sp>
      <p:sp>
        <p:nvSpPr>
          <p:cNvPr id="5" name="文本框 4">
            <a:extLst>
              <a:ext uri="{FF2B5EF4-FFF2-40B4-BE49-F238E27FC236}">
                <a16:creationId xmlns:a16="http://schemas.microsoft.com/office/drawing/2014/main" id="{C9F402D7-3BEF-44AC-84B2-5C6100B29A54}"/>
              </a:ext>
            </a:extLst>
          </p:cNvPr>
          <p:cNvSpPr txBox="1"/>
          <p:nvPr/>
        </p:nvSpPr>
        <p:spPr>
          <a:xfrm>
            <a:off x="1450478" y="1229587"/>
            <a:ext cx="8885766" cy="1015663"/>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t>信号本质上是在软件层次上对中断机制的一种模拟</a:t>
            </a:r>
            <a:endParaRPr lang="en-US" altLang="zh-CN" sz="2000" dirty="0"/>
          </a:p>
          <a:p>
            <a:pPr marL="742950" lvl="1" indent="-285750">
              <a:buFont typeface="Arial" panose="020B0604020202020204" pitchFamily="34" charset="0"/>
              <a:buChar char="•"/>
            </a:pPr>
            <a:r>
              <a:rPr lang="zh-CN" altLang="en-US" sz="2000" dirty="0"/>
              <a:t>进程之间可以互相通过系统调用发送信号</a:t>
            </a:r>
            <a:endParaRPr lang="en-US" altLang="zh-CN" sz="2000" dirty="0"/>
          </a:p>
          <a:p>
            <a:pPr marL="742950" lvl="1" indent="-285750">
              <a:buFont typeface="Arial" panose="020B0604020202020204" pitchFamily="34" charset="0"/>
              <a:buChar char="•"/>
            </a:pPr>
            <a:r>
              <a:rPr lang="zh-CN" altLang="en-US" sz="2000" dirty="0"/>
              <a:t>内核也可以因为内部事件而给进程发送信号，通知进程发生了某个事件</a:t>
            </a:r>
          </a:p>
        </p:txBody>
      </p:sp>
      <p:grpSp>
        <p:nvGrpSpPr>
          <p:cNvPr id="33" name="组合 32">
            <a:extLst>
              <a:ext uri="{FF2B5EF4-FFF2-40B4-BE49-F238E27FC236}">
                <a16:creationId xmlns:a16="http://schemas.microsoft.com/office/drawing/2014/main" id="{38BD5473-EA5E-47AD-BA19-F594933B782E}"/>
              </a:ext>
            </a:extLst>
          </p:cNvPr>
          <p:cNvGrpSpPr/>
          <p:nvPr/>
        </p:nvGrpSpPr>
        <p:grpSpPr>
          <a:xfrm>
            <a:off x="1788208" y="2681176"/>
            <a:ext cx="8615584" cy="3239247"/>
            <a:chOff x="838029" y="2800952"/>
            <a:chExt cx="8615584" cy="3239247"/>
          </a:xfrm>
        </p:grpSpPr>
        <p:sp>
          <p:nvSpPr>
            <p:cNvPr id="6" name="矩形 5">
              <a:extLst>
                <a:ext uri="{FF2B5EF4-FFF2-40B4-BE49-F238E27FC236}">
                  <a16:creationId xmlns:a16="http://schemas.microsoft.com/office/drawing/2014/main" id="{A7BFB13F-03FB-4F56-A8BB-0FD4254A3EA1}"/>
                </a:ext>
              </a:extLst>
            </p:cNvPr>
            <p:cNvSpPr/>
            <p:nvPr/>
          </p:nvSpPr>
          <p:spPr>
            <a:xfrm>
              <a:off x="2209800" y="2800952"/>
              <a:ext cx="1187918" cy="53901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rPr>
                <a:t>PCB</a:t>
              </a:r>
              <a:endParaRPr lang="zh-CN" altLang="en-US" sz="2000" dirty="0">
                <a:solidFill>
                  <a:schemeClr val="tx1">
                    <a:lumMod val="95000"/>
                    <a:lumOff val="5000"/>
                  </a:schemeClr>
                </a:solidFill>
              </a:endParaRPr>
            </a:p>
          </p:txBody>
        </p:sp>
        <p:cxnSp>
          <p:nvCxnSpPr>
            <p:cNvPr id="8" name="直接箭头连接符 7">
              <a:extLst>
                <a:ext uri="{FF2B5EF4-FFF2-40B4-BE49-F238E27FC236}">
                  <a16:creationId xmlns:a16="http://schemas.microsoft.com/office/drawing/2014/main" id="{4D46B3E4-C5C6-49D2-8F43-08A978D701E2}"/>
                </a:ext>
              </a:extLst>
            </p:cNvPr>
            <p:cNvCxnSpPr>
              <a:cxnSpLocks/>
              <a:stCxn id="6" idx="3"/>
            </p:cNvCxnSpPr>
            <p:nvPr/>
          </p:nvCxnSpPr>
          <p:spPr>
            <a:xfrm>
              <a:off x="3397718" y="3070459"/>
              <a:ext cx="1187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C56C0B5-F798-4DFE-BD5A-FA37A8949E18}"/>
                </a:ext>
              </a:extLst>
            </p:cNvPr>
            <p:cNvSpPr/>
            <p:nvPr/>
          </p:nvSpPr>
          <p:spPr>
            <a:xfrm>
              <a:off x="4585636" y="2800952"/>
              <a:ext cx="1102895" cy="5389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SIG</a:t>
              </a:r>
              <a:endParaRPr lang="zh-CN" altLang="en-US" sz="2000" dirty="0">
                <a:solidFill>
                  <a:schemeClr val="tx1">
                    <a:lumMod val="95000"/>
                    <a:lumOff val="5000"/>
                  </a:schemeClr>
                </a:solidFill>
              </a:endParaRPr>
            </a:p>
          </p:txBody>
        </p:sp>
        <p:cxnSp>
          <p:nvCxnSpPr>
            <p:cNvPr id="13" name="直接箭头连接符 12">
              <a:extLst>
                <a:ext uri="{FF2B5EF4-FFF2-40B4-BE49-F238E27FC236}">
                  <a16:creationId xmlns:a16="http://schemas.microsoft.com/office/drawing/2014/main" id="{A72188F2-3BDA-4585-AC5C-A7F680A68F12}"/>
                </a:ext>
              </a:extLst>
            </p:cNvPr>
            <p:cNvCxnSpPr>
              <a:cxnSpLocks/>
              <a:stCxn id="11" idx="3"/>
            </p:cNvCxnSpPr>
            <p:nvPr/>
          </p:nvCxnSpPr>
          <p:spPr>
            <a:xfrm>
              <a:off x="5688531" y="3070425"/>
              <a:ext cx="519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9E532C-C8D4-4331-B539-CDBBDFA39B17}"/>
                </a:ext>
              </a:extLst>
            </p:cNvPr>
            <p:cNvSpPr/>
            <p:nvPr/>
          </p:nvSpPr>
          <p:spPr>
            <a:xfrm>
              <a:off x="6208295" y="2800952"/>
              <a:ext cx="1102895" cy="5389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SIG</a:t>
              </a:r>
              <a:endParaRPr lang="zh-CN" altLang="en-US" sz="2000" dirty="0">
                <a:solidFill>
                  <a:schemeClr val="tx1">
                    <a:lumMod val="95000"/>
                    <a:lumOff val="5000"/>
                  </a:schemeClr>
                </a:solidFill>
              </a:endParaRPr>
            </a:p>
          </p:txBody>
        </p:sp>
        <p:cxnSp>
          <p:nvCxnSpPr>
            <p:cNvPr id="17" name="直接箭头连接符 16">
              <a:extLst>
                <a:ext uri="{FF2B5EF4-FFF2-40B4-BE49-F238E27FC236}">
                  <a16:creationId xmlns:a16="http://schemas.microsoft.com/office/drawing/2014/main" id="{5E8F3411-FD07-4EBA-8C2D-C077184C53E6}"/>
                </a:ext>
              </a:extLst>
            </p:cNvPr>
            <p:cNvCxnSpPr>
              <a:cxnSpLocks/>
              <a:stCxn id="16" idx="3"/>
            </p:cNvCxnSpPr>
            <p:nvPr/>
          </p:nvCxnSpPr>
          <p:spPr>
            <a:xfrm>
              <a:off x="7311190" y="3070425"/>
              <a:ext cx="519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3606584-4DE9-4CAB-AF50-7C131E5920AA}"/>
                </a:ext>
              </a:extLst>
            </p:cNvPr>
            <p:cNvSpPr/>
            <p:nvPr/>
          </p:nvSpPr>
          <p:spPr>
            <a:xfrm>
              <a:off x="7830954" y="2800952"/>
              <a:ext cx="1102895" cy="5389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SIG</a:t>
              </a:r>
              <a:endParaRPr lang="zh-CN" altLang="en-US" sz="2000" dirty="0">
                <a:solidFill>
                  <a:schemeClr val="tx1">
                    <a:lumMod val="95000"/>
                    <a:lumOff val="5000"/>
                  </a:schemeClr>
                </a:solidFill>
              </a:endParaRPr>
            </a:p>
          </p:txBody>
        </p:sp>
        <p:cxnSp>
          <p:nvCxnSpPr>
            <p:cNvPr id="19" name="直接箭头连接符 18">
              <a:extLst>
                <a:ext uri="{FF2B5EF4-FFF2-40B4-BE49-F238E27FC236}">
                  <a16:creationId xmlns:a16="http://schemas.microsoft.com/office/drawing/2014/main" id="{2FBB10B9-DA42-4D7C-AFA0-C2747B4A4E4A}"/>
                </a:ext>
              </a:extLst>
            </p:cNvPr>
            <p:cNvCxnSpPr>
              <a:cxnSpLocks/>
              <a:stCxn id="18" idx="3"/>
            </p:cNvCxnSpPr>
            <p:nvPr/>
          </p:nvCxnSpPr>
          <p:spPr>
            <a:xfrm>
              <a:off x="8933849" y="3070425"/>
              <a:ext cx="519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5F0F1840-2B0C-4404-AB6D-4AB5075D78EB}"/>
                </a:ext>
              </a:extLst>
            </p:cNvPr>
            <p:cNvCxnSpPr>
              <a:cxnSpLocks/>
              <a:stCxn id="6" idx="2"/>
            </p:cNvCxnSpPr>
            <p:nvPr/>
          </p:nvCxnSpPr>
          <p:spPr>
            <a:xfrm rot="16200000" flipH="1">
              <a:off x="2564615" y="3579109"/>
              <a:ext cx="1392688" cy="914401"/>
            </a:xfrm>
            <a:prstGeom prst="bentConnector3">
              <a:avLst>
                <a:gd name="adj1" fmla="val 9976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F359508-372B-4857-8511-667F0951D8A2}"/>
                </a:ext>
              </a:extLst>
            </p:cNvPr>
            <p:cNvSpPr txBox="1"/>
            <p:nvPr/>
          </p:nvSpPr>
          <p:spPr>
            <a:xfrm>
              <a:off x="838029" y="2885759"/>
              <a:ext cx="1338828" cy="369332"/>
            </a:xfrm>
            <a:prstGeom prst="rect">
              <a:avLst/>
            </a:prstGeom>
            <a:noFill/>
          </p:spPr>
          <p:txBody>
            <a:bodyPr wrap="none" rtlCol="0">
              <a:spAutoFit/>
            </a:bodyPr>
            <a:lstStyle/>
            <a:p>
              <a:r>
                <a:rPr lang="zh-CN" altLang="en-US" dirty="0"/>
                <a:t>进程控制块</a:t>
              </a:r>
            </a:p>
          </p:txBody>
        </p:sp>
        <p:sp>
          <p:nvSpPr>
            <p:cNvPr id="27" name="文本框 26">
              <a:extLst>
                <a:ext uri="{FF2B5EF4-FFF2-40B4-BE49-F238E27FC236}">
                  <a16:creationId xmlns:a16="http://schemas.microsoft.com/office/drawing/2014/main" id="{52C9B2D6-FA15-4583-873B-8C7C829199B5}"/>
                </a:ext>
              </a:extLst>
            </p:cNvPr>
            <p:cNvSpPr txBox="1"/>
            <p:nvPr/>
          </p:nvSpPr>
          <p:spPr>
            <a:xfrm>
              <a:off x="5948413" y="3429000"/>
              <a:ext cx="1569660" cy="369332"/>
            </a:xfrm>
            <a:prstGeom prst="rect">
              <a:avLst/>
            </a:prstGeom>
            <a:noFill/>
          </p:spPr>
          <p:txBody>
            <a:bodyPr wrap="none" rtlCol="0">
              <a:spAutoFit/>
            </a:bodyPr>
            <a:lstStyle/>
            <a:p>
              <a:r>
                <a:rPr lang="zh-CN" altLang="en-US" dirty="0"/>
                <a:t>挂起信号队列</a:t>
              </a:r>
            </a:p>
          </p:txBody>
        </p:sp>
        <p:sp>
          <p:nvSpPr>
            <p:cNvPr id="28" name="矩形 27">
              <a:extLst>
                <a:ext uri="{FF2B5EF4-FFF2-40B4-BE49-F238E27FC236}">
                  <a16:creationId xmlns:a16="http://schemas.microsoft.com/office/drawing/2014/main" id="{C943F9C0-2C11-4198-A1CE-EC096B315EF2}"/>
                </a:ext>
              </a:extLst>
            </p:cNvPr>
            <p:cNvSpPr/>
            <p:nvPr/>
          </p:nvSpPr>
          <p:spPr>
            <a:xfrm>
              <a:off x="3726381" y="4283241"/>
              <a:ext cx="1171474" cy="362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action 0</a:t>
              </a:r>
              <a:endParaRPr lang="zh-CN" altLang="en-US" sz="2000" dirty="0">
                <a:solidFill>
                  <a:schemeClr val="tx1">
                    <a:lumMod val="95000"/>
                    <a:lumOff val="5000"/>
                  </a:schemeClr>
                </a:solidFill>
              </a:endParaRPr>
            </a:p>
          </p:txBody>
        </p:sp>
        <p:sp>
          <p:nvSpPr>
            <p:cNvPr id="29" name="矩形 28">
              <a:extLst>
                <a:ext uri="{FF2B5EF4-FFF2-40B4-BE49-F238E27FC236}">
                  <a16:creationId xmlns:a16="http://schemas.microsoft.com/office/drawing/2014/main" id="{9A7446BE-F2C7-42B0-A611-C934A864D386}"/>
                </a:ext>
              </a:extLst>
            </p:cNvPr>
            <p:cNvSpPr/>
            <p:nvPr/>
          </p:nvSpPr>
          <p:spPr>
            <a:xfrm>
              <a:off x="3726381" y="4605803"/>
              <a:ext cx="1171474" cy="362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action 1</a:t>
              </a:r>
              <a:endParaRPr lang="zh-CN" altLang="en-US" sz="2000" dirty="0">
                <a:solidFill>
                  <a:schemeClr val="tx1">
                    <a:lumMod val="95000"/>
                    <a:lumOff val="5000"/>
                  </a:schemeClr>
                </a:solidFill>
              </a:endParaRPr>
            </a:p>
          </p:txBody>
        </p:sp>
        <p:sp>
          <p:nvSpPr>
            <p:cNvPr id="30" name="矩形 29">
              <a:extLst>
                <a:ext uri="{FF2B5EF4-FFF2-40B4-BE49-F238E27FC236}">
                  <a16:creationId xmlns:a16="http://schemas.microsoft.com/office/drawing/2014/main" id="{77BD9520-1D59-42B3-B94A-CAD236E695A0}"/>
                </a:ext>
              </a:extLst>
            </p:cNvPr>
            <p:cNvSpPr/>
            <p:nvPr/>
          </p:nvSpPr>
          <p:spPr>
            <a:xfrm>
              <a:off x="3726381" y="4968588"/>
              <a:ext cx="1171474" cy="362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action 2</a:t>
              </a:r>
              <a:endParaRPr lang="zh-CN" altLang="en-US" sz="2000" dirty="0">
                <a:solidFill>
                  <a:schemeClr val="tx1">
                    <a:lumMod val="95000"/>
                    <a:lumOff val="5000"/>
                  </a:schemeClr>
                </a:solidFill>
              </a:endParaRPr>
            </a:p>
          </p:txBody>
        </p:sp>
        <p:sp>
          <p:nvSpPr>
            <p:cNvPr id="31" name="矩形 30">
              <a:extLst>
                <a:ext uri="{FF2B5EF4-FFF2-40B4-BE49-F238E27FC236}">
                  <a16:creationId xmlns:a16="http://schemas.microsoft.com/office/drawing/2014/main" id="{05080440-366C-4ED4-BAE4-76E3A2A1498D}"/>
                </a:ext>
              </a:extLst>
            </p:cNvPr>
            <p:cNvSpPr/>
            <p:nvPr/>
          </p:nvSpPr>
          <p:spPr>
            <a:xfrm>
              <a:off x="3726381" y="5677414"/>
              <a:ext cx="1171474" cy="362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95000"/>
                      <a:lumOff val="5000"/>
                    </a:schemeClr>
                  </a:solidFill>
                </a:rPr>
                <a:t>action 29</a:t>
              </a:r>
              <a:endParaRPr lang="zh-CN" altLang="en-US" sz="2000" dirty="0">
                <a:solidFill>
                  <a:schemeClr val="tx1">
                    <a:lumMod val="95000"/>
                    <a:lumOff val="5000"/>
                  </a:schemeClr>
                </a:solidFill>
              </a:endParaRPr>
            </a:p>
          </p:txBody>
        </p:sp>
        <p:sp>
          <p:nvSpPr>
            <p:cNvPr id="32" name="文本框 31">
              <a:extLst>
                <a:ext uri="{FF2B5EF4-FFF2-40B4-BE49-F238E27FC236}">
                  <a16:creationId xmlns:a16="http://schemas.microsoft.com/office/drawing/2014/main" id="{B9D58DA3-FAF3-4366-867F-BDC9C1C5F0CC}"/>
                </a:ext>
              </a:extLst>
            </p:cNvPr>
            <p:cNvSpPr txBox="1"/>
            <p:nvPr/>
          </p:nvSpPr>
          <p:spPr>
            <a:xfrm>
              <a:off x="1507443" y="4141467"/>
              <a:ext cx="1577962" cy="646331"/>
            </a:xfrm>
            <a:prstGeom prst="rect">
              <a:avLst/>
            </a:prstGeom>
            <a:noFill/>
          </p:spPr>
          <p:txBody>
            <a:bodyPr wrap="square" rtlCol="0">
              <a:spAutoFit/>
            </a:bodyPr>
            <a:lstStyle/>
            <a:p>
              <a:r>
                <a:rPr lang="zh-CN" altLang="en-US" dirty="0"/>
                <a:t>信号处理程序描述符</a:t>
              </a:r>
            </a:p>
          </p:txBody>
        </p:sp>
      </p:grpSp>
    </p:spTree>
    <p:extLst>
      <p:ext uri="{BB962C8B-B14F-4D97-AF65-F5344CB8AC3E}">
        <p14:creationId xmlns:p14="http://schemas.microsoft.com/office/powerpoint/2010/main" val="187237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626C22-81F6-4A7C-8AC0-58E76DA2848C}"/>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560D8B79-B5EF-46C1-A9A1-C919D1E5C93B}"/>
              </a:ext>
            </a:extLst>
          </p:cNvPr>
          <p:cNvSpPr>
            <a:spLocks noGrp="1"/>
          </p:cNvSpPr>
          <p:nvPr>
            <p:ph type="sldNum" sz="quarter" idx="12"/>
          </p:nvPr>
        </p:nvSpPr>
        <p:spPr/>
        <p:txBody>
          <a:bodyPr/>
          <a:lstStyle/>
          <a:p>
            <a:fld id="{22CD8707-B59C-4238-ACB7-90D38F0085FD}" type="slidenum">
              <a:rPr lang="zh-CN" altLang="en-US" smtClean="0"/>
              <a:pPr/>
              <a:t>13</a:t>
            </a:fld>
            <a:endParaRPr lang="zh-CN" altLang="en-US" dirty="0"/>
          </a:p>
        </p:txBody>
      </p:sp>
      <p:sp>
        <p:nvSpPr>
          <p:cNvPr id="4" name="内容占位符 3">
            <a:extLst>
              <a:ext uri="{FF2B5EF4-FFF2-40B4-BE49-F238E27FC236}">
                <a16:creationId xmlns:a16="http://schemas.microsoft.com/office/drawing/2014/main" id="{8239AAF0-6E74-444E-9E57-5F9690587A38}"/>
              </a:ext>
            </a:extLst>
          </p:cNvPr>
          <p:cNvSpPr>
            <a:spLocks noGrp="1"/>
          </p:cNvSpPr>
          <p:nvPr>
            <p:ph sz="quarter" idx="13"/>
          </p:nvPr>
        </p:nvSpPr>
        <p:spPr/>
        <p:txBody>
          <a:bodyPr/>
          <a:lstStyle/>
          <a:p>
            <a:r>
              <a:rPr lang="zh-CN" altLang="en-US" dirty="0"/>
              <a:t>信号举例：异常</a:t>
            </a:r>
          </a:p>
        </p:txBody>
      </p:sp>
      <p:sp>
        <p:nvSpPr>
          <p:cNvPr id="5" name="文本框 4">
            <a:extLst>
              <a:ext uri="{FF2B5EF4-FFF2-40B4-BE49-F238E27FC236}">
                <a16:creationId xmlns:a16="http://schemas.microsoft.com/office/drawing/2014/main" id="{E15F7686-E26C-44A0-A430-3C6E6D7A6606}"/>
              </a:ext>
            </a:extLst>
          </p:cNvPr>
          <p:cNvSpPr txBox="1"/>
          <p:nvPr/>
        </p:nvSpPr>
        <p:spPr>
          <a:xfrm>
            <a:off x="1581751" y="1742172"/>
            <a:ext cx="9028497" cy="313662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2000" dirty="0"/>
              <a:t>当程序发生除</a:t>
            </a:r>
            <a:r>
              <a:rPr lang="en-US" altLang="zh-CN" sz="2000" dirty="0"/>
              <a:t>0</a:t>
            </a:r>
            <a:r>
              <a:rPr lang="zh-CN" altLang="en-US" sz="2000" dirty="0"/>
              <a:t>错误或是有非法指令时，将引起一个内核态的 </a:t>
            </a:r>
            <a:r>
              <a:rPr lang="en-US" altLang="zh-CN" sz="2000" dirty="0"/>
              <a:t>trap</a:t>
            </a:r>
            <a:r>
              <a:rPr lang="zh-CN" altLang="en-US" sz="2000" dirty="0"/>
              <a:t> </a:t>
            </a:r>
            <a:endParaRPr lang="en-US" altLang="zh-CN" sz="2000" dirty="0"/>
          </a:p>
          <a:p>
            <a:pPr marL="285750" indent="-285750">
              <a:lnSpc>
                <a:spcPct val="125000"/>
              </a:lnSpc>
              <a:buFont typeface="Arial" panose="020B0604020202020204" pitchFamily="34" charset="0"/>
              <a:buChar char="•"/>
            </a:pPr>
            <a:r>
              <a:rPr lang="zh-CN" altLang="en-US" sz="2000" dirty="0"/>
              <a:t>内核</a:t>
            </a:r>
            <a:r>
              <a:rPr lang="en-US" altLang="zh-CN" sz="2000" dirty="0"/>
              <a:t>trap</a:t>
            </a:r>
            <a:r>
              <a:rPr lang="zh-CN" altLang="en-US" sz="2000" dirty="0"/>
              <a:t>处理程序识别出这个异常并发送合适的信号到当前进程</a:t>
            </a:r>
            <a:endParaRPr lang="en-US" altLang="zh-CN" sz="2000" dirty="0"/>
          </a:p>
          <a:p>
            <a:pPr marL="742950" lvl="1" indent="-285750">
              <a:lnSpc>
                <a:spcPct val="125000"/>
              </a:lnSpc>
              <a:buFont typeface="Arial" panose="020B0604020202020204" pitchFamily="34" charset="0"/>
              <a:buChar char="•"/>
            </a:pPr>
            <a:r>
              <a:rPr lang="zh-CN" altLang="en-US" sz="2000" dirty="0"/>
              <a:t>将信号加入进程的挂起信号队列中 </a:t>
            </a:r>
            <a:endParaRPr lang="en-US" altLang="zh-CN" sz="2000" dirty="0"/>
          </a:p>
          <a:p>
            <a:pPr marL="285750" indent="-285750">
              <a:lnSpc>
                <a:spcPct val="125000"/>
              </a:lnSpc>
              <a:buFont typeface="Arial" panose="020B0604020202020204" pitchFamily="34" charset="0"/>
              <a:buChar char="•"/>
            </a:pPr>
            <a:r>
              <a:rPr lang="zh-CN" altLang="en-US" sz="2000" dirty="0"/>
              <a:t>当</a:t>
            </a:r>
            <a:r>
              <a:rPr lang="en-US" altLang="zh-CN" sz="2000" dirty="0"/>
              <a:t>trap</a:t>
            </a:r>
            <a:r>
              <a:rPr lang="zh-CN" altLang="en-US" sz="2000" dirty="0"/>
              <a:t>处理程序将要返回到用户态时，内核会检查并发现信号，进而执行信号处理函数 </a:t>
            </a:r>
            <a:endParaRPr lang="en-US" altLang="zh-CN" sz="2000" dirty="0"/>
          </a:p>
          <a:p>
            <a:pPr marL="742950" lvl="1" indent="-285750">
              <a:lnSpc>
                <a:spcPct val="125000"/>
              </a:lnSpc>
              <a:buFont typeface="Arial" panose="020B0604020202020204" pitchFamily="34" charset="0"/>
              <a:buChar char="•"/>
            </a:pPr>
            <a:r>
              <a:rPr lang="zh-CN" altLang="en-US" sz="2000" dirty="0"/>
              <a:t>内核会检查进程中该信号的处理程序描述符，进而决定是忽略该信号、或执行默认处理程序、或执行进程自己注册的处理程序 </a:t>
            </a:r>
            <a:endParaRPr lang="en-US" altLang="zh-CN" sz="2000" dirty="0"/>
          </a:p>
          <a:p>
            <a:pPr marL="742950" lvl="1" indent="-285750">
              <a:lnSpc>
                <a:spcPct val="125000"/>
              </a:lnSpc>
              <a:buFont typeface="Arial" panose="020B0604020202020204" pitchFamily="34" charset="0"/>
              <a:buChar char="•"/>
            </a:pPr>
            <a:r>
              <a:rPr lang="zh-CN" altLang="en-US" sz="2000" dirty="0"/>
              <a:t>进程自己注册处理程序，实际就是修改信号处理程序描述符的内容 </a:t>
            </a:r>
          </a:p>
        </p:txBody>
      </p:sp>
    </p:spTree>
    <p:extLst>
      <p:ext uri="{BB962C8B-B14F-4D97-AF65-F5344CB8AC3E}">
        <p14:creationId xmlns:p14="http://schemas.microsoft.com/office/powerpoint/2010/main" val="366415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D60534-DA02-4EEB-B524-79BCC2B9F4E0}"/>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37533CCF-2D36-414D-840E-AD8679706E5C}"/>
              </a:ext>
            </a:extLst>
          </p:cNvPr>
          <p:cNvSpPr>
            <a:spLocks noGrp="1"/>
          </p:cNvSpPr>
          <p:nvPr>
            <p:ph type="sldNum" sz="quarter" idx="12"/>
          </p:nvPr>
        </p:nvSpPr>
        <p:spPr/>
        <p:txBody>
          <a:bodyPr/>
          <a:lstStyle/>
          <a:p>
            <a:fld id="{22CD8707-B59C-4238-ACB7-90D38F0085FD}" type="slidenum">
              <a:rPr lang="zh-CN" altLang="en-US" smtClean="0"/>
              <a:pPr/>
              <a:t>14</a:t>
            </a:fld>
            <a:endParaRPr lang="zh-CN" altLang="en-US" dirty="0"/>
          </a:p>
        </p:txBody>
      </p:sp>
      <p:sp>
        <p:nvSpPr>
          <p:cNvPr id="4" name="内容占位符 3">
            <a:extLst>
              <a:ext uri="{FF2B5EF4-FFF2-40B4-BE49-F238E27FC236}">
                <a16:creationId xmlns:a16="http://schemas.microsoft.com/office/drawing/2014/main" id="{C3A564B4-3609-4DAA-884B-5E813D91FDB6}"/>
              </a:ext>
            </a:extLst>
          </p:cNvPr>
          <p:cNvSpPr>
            <a:spLocks noGrp="1"/>
          </p:cNvSpPr>
          <p:nvPr>
            <p:ph sz="quarter" idx="13"/>
          </p:nvPr>
        </p:nvSpPr>
        <p:spPr/>
        <p:txBody>
          <a:bodyPr/>
          <a:lstStyle/>
          <a:p>
            <a:r>
              <a:rPr lang="en-US" altLang="zh-CN" dirty="0"/>
              <a:t>SIGPFE</a:t>
            </a:r>
            <a:endParaRPr lang="zh-CN" altLang="en-US" dirty="0"/>
          </a:p>
        </p:txBody>
      </p:sp>
      <p:pic>
        <p:nvPicPr>
          <p:cNvPr id="5" name="图片 4">
            <a:extLst>
              <a:ext uri="{FF2B5EF4-FFF2-40B4-BE49-F238E27FC236}">
                <a16:creationId xmlns:a16="http://schemas.microsoft.com/office/drawing/2014/main" id="{74C7B103-4383-44A0-AA07-D0019E668BF3}"/>
              </a:ext>
            </a:extLst>
          </p:cNvPr>
          <p:cNvPicPr>
            <a:picLocks noChangeAspect="1"/>
          </p:cNvPicPr>
          <p:nvPr/>
        </p:nvPicPr>
        <p:blipFill>
          <a:blip r:embed="rId2"/>
          <a:stretch>
            <a:fillRect/>
          </a:stretch>
        </p:blipFill>
        <p:spPr>
          <a:xfrm>
            <a:off x="382003" y="1042185"/>
            <a:ext cx="4305300" cy="2790825"/>
          </a:xfrm>
          <a:prstGeom prst="rect">
            <a:avLst/>
          </a:prstGeom>
        </p:spPr>
      </p:pic>
      <p:pic>
        <p:nvPicPr>
          <p:cNvPr id="6" name="图片 5">
            <a:extLst>
              <a:ext uri="{FF2B5EF4-FFF2-40B4-BE49-F238E27FC236}">
                <a16:creationId xmlns:a16="http://schemas.microsoft.com/office/drawing/2014/main" id="{28E5E082-41EC-40F4-B056-F370EF725176}"/>
              </a:ext>
            </a:extLst>
          </p:cNvPr>
          <p:cNvPicPr>
            <a:picLocks noChangeAspect="1"/>
          </p:cNvPicPr>
          <p:nvPr/>
        </p:nvPicPr>
        <p:blipFill>
          <a:blip r:embed="rId3"/>
          <a:stretch>
            <a:fillRect/>
          </a:stretch>
        </p:blipFill>
        <p:spPr>
          <a:xfrm>
            <a:off x="4421205" y="1042185"/>
            <a:ext cx="1480898" cy="3030145"/>
          </a:xfrm>
          <a:prstGeom prst="rect">
            <a:avLst/>
          </a:prstGeom>
        </p:spPr>
      </p:pic>
      <p:sp>
        <p:nvSpPr>
          <p:cNvPr id="7" name="文本框 6">
            <a:extLst>
              <a:ext uri="{FF2B5EF4-FFF2-40B4-BE49-F238E27FC236}">
                <a16:creationId xmlns:a16="http://schemas.microsoft.com/office/drawing/2014/main" id="{5032D3A9-92A0-4B97-A471-82EA63B97030}"/>
              </a:ext>
            </a:extLst>
          </p:cNvPr>
          <p:cNvSpPr txBox="1"/>
          <p:nvPr/>
        </p:nvSpPr>
        <p:spPr>
          <a:xfrm>
            <a:off x="566737" y="4540682"/>
            <a:ext cx="4120566" cy="1015663"/>
          </a:xfrm>
          <a:prstGeom prst="rect">
            <a:avLst/>
          </a:prstGeom>
          <a:noFill/>
        </p:spPr>
        <p:txBody>
          <a:bodyPr wrap="square" rtlCol="0">
            <a:spAutoFit/>
          </a:bodyPr>
          <a:lstStyle/>
          <a:p>
            <a:r>
              <a:rPr lang="zh-CN" altLang="en-US" sz="2000" dirty="0"/>
              <a:t>每次系统调用信号处理函数后，还会继续返回到除零那里继续执行，因此陷入死循环。</a:t>
            </a:r>
          </a:p>
        </p:txBody>
      </p:sp>
      <p:pic>
        <p:nvPicPr>
          <p:cNvPr id="8" name="图片 7">
            <a:extLst>
              <a:ext uri="{FF2B5EF4-FFF2-40B4-BE49-F238E27FC236}">
                <a16:creationId xmlns:a16="http://schemas.microsoft.com/office/drawing/2014/main" id="{48FCF3C9-78C9-4701-AB05-A70651C22CFB}"/>
              </a:ext>
            </a:extLst>
          </p:cNvPr>
          <p:cNvPicPr>
            <a:picLocks noChangeAspect="1"/>
          </p:cNvPicPr>
          <p:nvPr/>
        </p:nvPicPr>
        <p:blipFill>
          <a:blip r:embed="rId4"/>
          <a:stretch>
            <a:fillRect/>
          </a:stretch>
        </p:blipFill>
        <p:spPr>
          <a:xfrm>
            <a:off x="6289899" y="1033257"/>
            <a:ext cx="4133850" cy="3048000"/>
          </a:xfrm>
          <a:prstGeom prst="rect">
            <a:avLst/>
          </a:prstGeom>
        </p:spPr>
      </p:pic>
      <p:pic>
        <p:nvPicPr>
          <p:cNvPr id="9" name="图片 8">
            <a:extLst>
              <a:ext uri="{FF2B5EF4-FFF2-40B4-BE49-F238E27FC236}">
                <a16:creationId xmlns:a16="http://schemas.microsoft.com/office/drawing/2014/main" id="{7EDE3E83-26F8-4270-A878-2892ED154468}"/>
              </a:ext>
            </a:extLst>
          </p:cNvPr>
          <p:cNvPicPr>
            <a:picLocks noChangeAspect="1"/>
          </p:cNvPicPr>
          <p:nvPr/>
        </p:nvPicPr>
        <p:blipFill>
          <a:blip r:embed="rId5"/>
          <a:stretch>
            <a:fillRect/>
          </a:stretch>
        </p:blipFill>
        <p:spPr>
          <a:xfrm>
            <a:off x="5218627" y="4081257"/>
            <a:ext cx="6973373" cy="609916"/>
          </a:xfrm>
          <a:prstGeom prst="rect">
            <a:avLst/>
          </a:prstGeom>
        </p:spPr>
      </p:pic>
      <p:sp>
        <p:nvSpPr>
          <p:cNvPr id="10" name="文本框 9">
            <a:extLst>
              <a:ext uri="{FF2B5EF4-FFF2-40B4-BE49-F238E27FC236}">
                <a16:creationId xmlns:a16="http://schemas.microsoft.com/office/drawing/2014/main" id="{E041546C-9AA8-4677-8777-A0FEFFCB798E}"/>
              </a:ext>
            </a:extLst>
          </p:cNvPr>
          <p:cNvSpPr txBox="1"/>
          <p:nvPr/>
        </p:nvSpPr>
        <p:spPr>
          <a:xfrm>
            <a:off x="6766560" y="5178392"/>
            <a:ext cx="4801314" cy="400110"/>
          </a:xfrm>
          <a:prstGeom prst="rect">
            <a:avLst/>
          </a:prstGeom>
          <a:noFill/>
        </p:spPr>
        <p:txBody>
          <a:bodyPr wrap="none" rtlCol="0">
            <a:spAutoFit/>
          </a:bodyPr>
          <a:lstStyle/>
          <a:p>
            <a:r>
              <a:rPr lang="zh-CN" altLang="en-US" sz="2000" dirty="0"/>
              <a:t>可以在信号处理函数中恢复系统默认处理</a:t>
            </a:r>
          </a:p>
        </p:txBody>
      </p:sp>
    </p:spTree>
    <p:extLst>
      <p:ext uri="{BB962C8B-B14F-4D97-AF65-F5344CB8AC3E}">
        <p14:creationId xmlns:p14="http://schemas.microsoft.com/office/powerpoint/2010/main" val="264057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0D85BE-5A6D-461E-9DAE-751A1BC55F39}"/>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6FB1A7B0-D9F4-4D3D-85E9-212D4D7179F2}"/>
              </a:ext>
            </a:extLst>
          </p:cNvPr>
          <p:cNvSpPr>
            <a:spLocks noGrp="1"/>
          </p:cNvSpPr>
          <p:nvPr>
            <p:ph type="sldNum" sz="quarter" idx="12"/>
          </p:nvPr>
        </p:nvSpPr>
        <p:spPr/>
        <p:txBody>
          <a:bodyPr/>
          <a:lstStyle/>
          <a:p>
            <a:fld id="{22CD8707-B59C-4238-ACB7-90D38F0085FD}" type="slidenum">
              <a:rPr lang="zh-CN" altLang="en-US" smtClean="0"/>
              <a:pPr/>
              <a:t>15</a:t>
            </a:fld>
            <a:endParaRPr lang="zh-CN" altLang="en-US" dirty="0"/>
          </a:p>
        </p:txBody>
      </p:sp>
      <p:sp>
        <p:nvSpPr>
          <p:cNvPr id="4" name="内容占位符 3">
            <a:extLst>
              <a:ext uri="{FF2B5EF4-FFF2-40B4-BE49-F238E27FC236}">
                <a16:creationId xmlns:a16="http://schemas.microsoft.com/office/drawing/2014/main" id="{D16F31B0-FFD3-4886-A3E0-1A75A4DAC50B}"/>
              </a:ext>
            </a:extLst>
          </p:cNvPr>
          <p:cNvSpPr>
            <a:spLocks noGrp="1"/>
          </p:cNvSpPr>
          <p:nvPr>
            <p:ph sz="quarter" idx="13"/>
          </p:nvPr>
        </p:nvSpPr>
        <p:spPr/>
        <p:txBody>
          <a:bodyPr/>
          <a:lstStyle/>
          <a:p>
            <a:r>
              <a:rPr lang="en-US" altLang="zh-CN" dirty="0"/>
              <a:t>Signal nesting</a:t>
            </a:r>
            <a:endParaRPr lang="zh-CN" altLang="en-US" dirty="0"/>
          </a:p>
        </p:txBody>
      </p:sp>
      <p:pic>
        <p:nvPicPr>
          <p:cNvPr id="5" name="图片 4">
            <a:extLst>
              <a:ext uri="{FF2B5EF4-FFF2-40B4-BE49-F238E27FC236}">
                <a16:creationId xmlns:a16="http://schemas.microsoft.com/office/drawing/2014/main" id="{EA05988C-9076-42E4-9E92-0C4876DD9E03}"/>
              </a:ext>
            </a:extLst>
          </p:cNvPr>
          <p:cNvPicPr>
            <a:picLocks noChangeAspect="1"/>
          </p:cNvPicPr>
          <p:nvPr/>
        </p:nvPicPr>
        <p:blipFill>
          <a:blip r:embed="rId2"/>
          <a:stretch>
            <a:fillRect/>
          </a:stretch>
        </p:blipFill>
        <p:spPr>
          <a:xfrm>
            <a:off x="3911330" y="0"/>
            <a:ext cx="8280670" cy="6858000"/>
          </a:xfrm>
          <a:prstGeom prst="rect">
            <a:avLst/>
          </a:prstGeom>
        </p:spPr>
      </p:pic>
      <p:pic>
        <p:nvPicPr>
          <p:cNvPr id="6" name="图片 5">
            <a:extLst>
              <a:ext uri="{FF2B5EF4-FFF2-40B4-BE49-F238E27FC236}">
                <a16:creationId xmlns:a16="http://schemas.microsoft.com/office/drawing/2014/main" id="{4F1924F6-C6D9-4F6C-A0E0-93AEBCF2FF58}"/>
              </a:ext>
            </a:extLst>
          </p:cNvPr>
          <p:cNvPicPr>
            <a:picLocks noChangeAspect="1"/>
          </p:cNvPicPr>
          <p:nvPr/>
        </p:nvPicPr>
        <p:blipFill>
          <a:blip r:embed="rId3"/>
          <a:stretch>
            <a:fillRect/>
          </a:stretch>
        </p:blipFill>
        <p:spPr>
          <a:xfrm>
            <a:off x="6399646" y="4219698"/>
            <a:ext cx="4610196" cy="785440"/>
          </a:xfrm>
          <a:prstGeom prst="rect">
            <a:avLst/>
          </a:prstGeom>
        </p:spPr>
      </p:pic>
    </p:spTree>
    <p:extLst>
      <p:ext uri="{BB962C8B-B14F-4D97-AF65-F5344CB8AC3E}">
        <p14:creationId xmlns:p14="http://schemas.microsoft.com/office/powerpoint/2010/main" val="706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FA6534-C65B-4181-B701-74E8DA521DB3}"/>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777554F0-1D6C-4875-B125-5D4FF49729B2}"/>
              </a:ext>
            </a:extLst>
          </p:cNvPr>
          <p:cNvSpPr>
            <a:spLocks noGrp="1"/>
          </p:cNvSpPr>
          <p:nvPr>
            <p:ph type="sldNum" sz="quarter" idx="12"/>
          </p:nvPr>
        </p:nvSpPr>
        <p:spPr/>
        <p:txBody>
          <a:bodyPr/>
          <a:lstStyle/>
          <a:p>
            <a:fld id="{22CD8707-B59C-4238-ACB7-90D38F0085FD}" type="slidenum">
              <a:rPr lang="zh-CN" altLang="en-US" smtClean="0"/>
              <a:pPr/>
              <a:t>16</a:t>
            </a:fld>
            <a:endParaRPr lang="zh-CN" altLang="en-US" dirty="0"/>
          </a:p>
        </p:txBody>
      </p:sp>
      <p:sp>
        <p:nvSpPr>
          <p:cNvPr id="4" name="内容占位符 3">
            <a:extLst>
              <a:ext uri="{FF2B5EF4-FFF2-40B4-BE49-F238E27FC236}">
                <a16:creationId xmlns:a16="http://schemas.microsoft.com/office/drawing/2014/main" id="{89BC5C79-9E44-4053-B381-7E9FDAC870BA}"/>
              </a:ext>
            </a:extLst>
          </p:cNvPr>
          <p:cNvSpPr>
            <a:spLocks noGrp="1"/>
          </p:cNvSpPr>
          <p:nvPr>
            <p:ph sz="quarter" idx="13"/>
          </p:nvPr>
        </p:nvSpPr>
        <p:spPr/>
        <p:txBody>
          <a:bodyPr/>
          <a:lstStyle/>
          <a:p>
            <a:r>
              <a:rPr lang="en-US" altLang="zh-CN" dirty="0"/>
              <a:t>Signal nesting</a:t>
            </a:r>
            <a:endParaRPr lang="zh-CN" altLang="en-US" dirty="0"/>
          </a:p>
        </p:txBody>
      </p:sp>
      <p:pic>
        <p:nvPicPr>
          <p:cNvPr id="5" name="图片 4">
            <a:extLst>
              <a:ext uri="{FF2B5EF4-FFF2-40B4-BE49-F238E27FC236}">
                <a16:creationId xmlns:a16="http://schemas.microsoft.com/office/drawing/2014/main" id="{8D5EB2BB-84C1-4E36-9CAA-84017A28FD9E}"/>
              </a:ext>
            </a:extLst>
          </p:cNvPr>
          <p:cNvPicPr>
            <a:picLocks noChangeAspect="1"/>
          </p:cNvPicPr>
          <p:nvPr/>
        </p:nvPicPr>
        <p:blipFill>
          <a:blip r:embed="rId2"/>
          <a:stretch>
            <a:fillRect/>
          </a:stretch>
        </p:blipFill>
        <p:spPr>
          <a:xfrm>
            <a:off x="5818689" y="0"/>
            <a:ext cx="4751237" cy="6858000"/>
          </a:xfrm>
          <a:prstGeom prst="rect">
            <a:avLst/>
          </a:prstGeom>
        </p:spPr>
      </p:pic>
      <p:pic>
        <p:nvPicPr>
          <p:cNvPr id="7" name="图片 6">
            <a:extLst>
              <a:ext uri="{FF2B5EF4-FFF2-40B4-BE49-F238E27FC236}">
                <a16:creationId xmlns:a16="http://schemas.microsoft.com/office/drawing/2014/main" id="{2DE0E574-EDE4-47D7-868B-D3EB17AB98EC}"/>
              </a:ext>
            </a:extLst>
          </p:cNvPr>
          <p:cNvPicPr>
            <a:picLocks noChangeAspect="1"/>
          </p:cNvPicPr>
          <p:nvPr/>
        </p:nvPicPr>
        <p:blipFill>
          <a:blip r:embed="rId3"/>
          <a:stretch>
            <a:fillRect/>
          </a:stretch>
        </p:blipFill>
        <p:spPr>
          <a:xfrm>
            <a:off x="3398813" y="1047147"/>
            <a:ext cx="1783497" cy="4473857"/>
          </a:xfrm>
          <a:prstGeom prst="rect">
            <a:avLst/>
          </a:prstGeom>
        </p:spPr>
      </p:pic>
    </p:spTree>
    <p:extLst>
      <p:ext uri="{BB962C8B-B14F-4D97-AF65-F5344CB8AC3E}">
        <p14:creationId xmlns:p14="http://schemas.microsoft.com/office/powerpoint/2010/main" val="40971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941879-CE46-44BB-ADAA-81804E81BF99}"/>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6F8AB7A5-D85A-4140-95E9-96ACDFC8EE95}"/>
              </a:ext>
            </a:extLst>
          </p:cNvPr>
          <p:cNvSpPr>
            <a:spLocks noGrp="1"/>
          </p:cNvSpPr>
          <p:nvPr>
            <p:ph type="sldNum" sz="quarter" idx="12"/>
          </p:nvPr>
        </p:nvSpPr>
        <p:spPr/>
        <p:txBody>
          <a:bodyPr/>
          <a:lstStyle/>
          <a:p>
            <a:fld id="{22CD8707-B59C-4238-ACB7-90D38F0085FD}" type="slidenum">
              <a:rPr lang="zh-CN" altLang="en-US" smtClean="0"/>
              <a:pPr/>
              <a:t>17</a:t>
            </a:fld>
            <a:endParaRPr lang="zh-CN" altLang="en-US" dirty="0"/>
          </a:p>
        </p:txBody>
      </p:sp>
      <p:sp>
        <p:nvSpPr>
          <p:cNvPr id="4" name="内容占位符 3">
            <a:extLst>
              <a:ext uri="{FF2B5EF4-FFF2-40B4-BE49-F238E27FC236}">
                <a16:creationId xmlns:a16="http://schemas.microsoft.com/office/drawing/2014/main" id="{BEBC83E3-322C-46C0-90E5-90C2E055370C}"/>
              </a:ext>
            </a:extLst>
          </p:cNvPr>
          <p:cNvSpPr>
            <a:spLocks noGrp="1"/>
          </p:cNvSpPr>
          <p:nvPr>
            <p:ph sz="quarter" idx="13"/>
          </p:nvPr>
        </p:nvSpPr>
        <p:spPr/>
        <p:txBody>
          <a:bodyPr/>
          <a:lstStyle/>
          <a:p>
            <a:r>
              <a:rPr lang="en-US" altLang="zh-CN" dirty="0" err="1"/>
              <a:t>ps</a:t>
            </a:r>
            <a:r>
              <a:rPr lang="en-US" altLang="zh-CN" dirty="0"/>
              <a:t> command </a:t>
            </a:r>
            <a:endParaRPr lang="zh-CN" altLang="en-US" dirty="0"/>
          </a:p>
        </p:txBody>
      </p:sp>
      <p:pic>
        <p:nvPicPr>
          <p:cNvPr id="5" name="图片 4">
            <a:extLst>
              <a:ext uri="{FF2B5EF4-FFF2-40B4-BE49-F238E27FC236}">
                <a16:creationId xmlns:a16="http://schemas.microsoft.com/office/drawing/2014/main" id="{8C1F71E4-2375-4590-8488-92F67C01A596}"/>
              </a:ext>
            </a:extLst>
          </p:cNvPr>
          <p:cNvPicPr>
            <a:picLocks noChangeAspect="1"/>
          </p:cNvPicPr>
          <p:nvPr/>
        </p:nvPicPr>
        <p:blipFill>
          <a:blip r:embed="rId2"/>
          <a:stretch>
            <a:fillRect/>
          </a:stretch>
        </p:blipFill>
        <p:spPr>
          <a:xfrm>
            <a:off x="1216653" y="904875"/>
            <a:ext cx="9758694" cy="2367565"/>
          </a:xfrm>
          <a:prstGeom prst="rect">
            <a:avLst/>
          </a:prstGeom>
        </p:spPr>
      </p:pic>
      <p:sp>
        <p:nvSpPr>
          <p:cNvPr id="6" name="文本框 5">
            <a:extLst>
              <a:ext uri="{FF2B5EF4-FFF2-40B4-BE49-F238E27FC236}">
                <a16:creationId xmlns:a16="http://schemas.microsoft.com/office/drawing/2014/main" id="{BB54FB0D-42FC-4558-AE08-3755D040EBC6}"/>
              </a:ext>
            </a:extLst>
          </p:cNvPr>
          <p:cNvSpPr txBox="1"/>
          <p:nvPr/>
        </p:nvSpPr>
        <p:spPr>
          <a:xfrm>
            <a:off x="1216653" y="3585561"/>
            <a:ext cx="9606013" cy="2308324"/>
          </a:xfrm>
          <a:prstGeom prst="rect">
            <a:avLst/>
          </a:prstGeom>
          <a:noFill/>
        </p:spPr>
        <p:txBody>
          <a:bodyPr wrap="square" rtlCol="0">
            <a:spAutoFit/>
          </a:bodyPr>
          <a:lstStyle/>
          <a:p>
            <a:r>
              <a:rPr lang="en-US" altLang="zh-CN" dirty="0"/>
              <a:t>u detailed information.</a:t>
            </a:r>
          </a:p>
          <a:p>
            <a:r>
              <a:rPr lang="en-US" altLang="zh-CN" dirty="0"/>
              <a:t>Among the information that ‘</a:t>
            </a:r>
            <a:r>
              <a:rPr lang="en-US" altLang="zh-CN" dirty="0" err="1"/>
              <a:t>ps</a:t>
            </a:r>
            <a:r>
              <a:rPr lang="en-US" altLang="zh-CN" dirty="0"/>
              <a:t> –aux’ provides about each process is the user of the process, the PID, the percentage of CPU used by the process, the percentage of memory used by the process, VSZ (virtual size in kilobytes), RSS (real memory size or resident set size in 1024 byte units), STAT (the process state code), the starting time of the process, the length of time the process has been active and the command that initiated the process. </a:t>
            </a:r>
          </a:p>
          <a:p>
            <a:r>
              <a:rPr lang="en-US" altLang="zh-CN" dirty="0"/>
              <a:t>The process state codes include D, uninterruptable sleep; N, low priority; R, runnable (on run queue); S, sleeping; T, traced or stopped; Z, defunct (zombie). </a:t>
            </a:r>
            <a:endParaRPr lang="zh-CN" altLang="en-US" dirty="0"/>
          </a:p>
        </p:txBody>
      </p:sp>
      <p:sp>
        <p:nvSpPr>
          <p:cNvPr id="7" name="文本框 6">
            <a:extLst>
              <a:ext uri="{FF2B5EF4-FFF2-40B4-BE49-F238E27FC236}">
                <a16:creationId xmlns:a16="http://schemas.microsoft.com/office/drawing/2014/main" id="{741E9448-8DFC-457D-A2A0-6C25C0E7A1F3}"/>
              </a:ext>
            </a:extLst>
          </p:cNvPr>
          <p:cNvSpPr txBox="1"/>
          <p:nvPr/>
        </p:nvSpPr>
        <p:spPr>
          <a:xfrm>
            <a:off x="3301465" y="6169794"/>
            <a:ext cx="2938305" cy="369332"/>
          </a:xfrm>
          <a:prstGeom prst="rect">
            <a:avLst/>
          </a:prstGeom>
          <a:noFill/>
        </p:spPr>
        <p:txBody>
          <a:bodyPr wrap="none" rtlCol="0">
            <a:spAutoFit/>
          </a:bodyPr>
          <a:lstStyle/>
          <a:p>
            <a:r>
              <a:rPr lang="en-US" altLang="zh-CN" dirty="0"/>
              <a:t>http://www.linfo.org/ps.html</a:t>
            </a:r>
            <a:endParaRPr lang="zh-CN" altLang="en-US" dirty="0"/>
          </a:p>
        </p:txBody>
      </p:sp>
    </p:spTree>
    <p:extLst>
      <p:ext uri="{BB962C8B-B14F-4D97-AF65-F5344CB8AC3E}">
        <p14:creationId xmlns:p14="http://schemas.microsoft.com/office/powerpoint/2010/main" val="2578476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941879-CE46-44BB-ADAA-81804E81BF99}"/>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6F8AB7A5-D85A-4140-95E9-96ACDFC8EE95}"/>
              </a:ext>
            </a:extLst>
          </p:cNvPr>
          <p:cNvSpPr>
            <a:spLocks noGrp="1"/>
          </p:cNvSpPr>
          <p:nvPr>
            <p:ph type="sldNum" sz="quarter" idx="12"/>
          </p:nvPr>
        </p:nvSpPr>
        <p:spPr/>
        <p:txBody>
          <a:bodyPr/>
          <a:lstStyle/>
          <a:p>
            <a:fld id="{22CD8707-B59C-4238-ACB7-90D38F0085FD}" type="slidenum">
              <a:rPr lang="zh-CN" altLang="en-US" smtClean="0"/>
              <a:pPr/>
              <a:t>18</a:t>
            </a:fld>
            <a:endParaRPr lang="zh-CN" altLang="en-US" dirty="0"/>
          </a:p>
        </p:txBody>
      </p:sp>
      <p:sp>
        <p:nvSpPr>
          <p:cNvPr id="4" name="内容占位符 3">
            <a:extLst>
              <a:ext uri="{FF2B5EF4-FFF2-40B4-BE49-F238E27FC236}">
                <a16:creationId xmlns:a16="http://schemas.microsoft.com/office/drawing/2014/main" id="{BEBC83E3-322C-46C0-90E5-90C2E055370C}"/>
              </a:ext>
            </a:extLst>
          </p:cNvPr>
          <p:cNvSpPr>
            <a:spLocks noGrp="1"/>
          </p:cNvSpPr>
          <p:nvPr>
            <p:ph sz="quarter" idx="13"/>
          </p:nvPr>
        </p:nvSpPr>
        <p:spPr/>
        <p:txBody>
          <a:bodyPr/>
          <a:lstStyle/>
          <a:p>
            <a:r>
              <a:rPr lang="en-US" altLang="zh-CN" dirty="0" err="1"/>
              <a:t>ps</a:t>
            </a:r>
            <a:r>
              <a:rPr lang="en-US" altLang="zh-CN" dirty="0"/>
              <a:t> command </a:t>
            </a:r>
            <a:endParaRPr lang="zh-CN" altLang="en-US" dirty="0"/>
          </a:p>
        </p:txBody>
      </p:sp>
      <p:pic>
        <p:nvPicPr>
          <p:cNvPr id="9" name="图片 8">
            <a:extLst>
              <a:ext uri="{FF2B5EF4-FFF2-40B4-BE49-F238E27FC236}">
                <a16:creationId xmlns:a16="http://schemas.microsoft.com/office/drawing/2014/main" id="{E9CAC724-7CED-4DAA-A3FA-D2FAF22F8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53" y="1091431"/>
            <a:ext cx="8049010" cy="1738396"/>
          </a:xfrm>
          <a:prstGeom prst="rect">
            <a:avLst/>
          </a:prstGeom>
        </p:spPr>
      </p:pic>
      <p:sp>
        <p:nvSpPr>
          <p:cNvPr id="10" name="文本框 9">
            <a:extLst>
              <a:ext uri="{FF2B5EF4-FFF2-40B4-BE49-F238E27FC236}">
                <a16:creationId xmlns:a16="http://schemas.microsoft.com/office/drawing/2014/main" id="{A1349573-5401-4A02-A94B-C78A624A3C07}"/>
              </a:ext>
            </a:extLst>
          </p:cNvPr>
          <p:cNvSpPr txBox="1"/>
          <p:nvPr/>
        </p:nvSpPr>
        <p:spPr>
          <a:xfrm>
            <a:off x="3581400" y="6468177"/>
            <a:ext cx="6751400" cy="369332"/>
          </a:xfrm>
          <a:prstGeom prst="rect">
            <a:avLst/>
          </a:prstGeom>
          <a:noFill/>
        </p:spPr>
        <p:txBody>
          <a:bodyPr wrap="none" rtlCol="0">
            <a:spAutoFit/>
          </a:bodyPr>
          <a:lstStyle/>
          <a:p>
            <a:r>
              <a:rPr lang="en-US" altLang="zh-CN" dirty="0"/>
              <a:t>https://www.geeksforgeeks.org/ps-command-in-linux-with-examples/</a:t>
            </a:r>
            <a:endParaRPr lang="zh-CN" altLang="en-US" dirty="0"/>
          </a:p>
        </p:txBody>
      </p:sp>
      <p:sp>
        <p:nvSpPr>
          <p:cNvPr id="11" name="文本框 10">
            <a:extLst>
              <a:ext uri="{FF2B5EF4-FFF2-40B4-BE49-F238E27FC236}">
                <a16:creationId xmlns:a16="http://schemas.microsoft.com/office/drawing/2014/main" id="{A4327650-F622-4ECC-8EBA-094291261DF7}"/>
              </a:ext>
            </a:extLst>
          </p:cNvPr>
          <p:cNvSpPr txBox="1"/>
          <p:nvPr/>
        </p:nvSpPr>
        <p:spPr>
          <a:xfrm>
            <a:off x="1120400" y="3212566"/>
            <a:ext cx="9669520" cy="1631216"/>
          </a:xfrm>
          <a:prstGeom prst="rect">
            <a:avLst/>
          </a:prstGeom>
          <a:noFill/>
        </p:spPr>
        <p:txBody>
          <a:bodyPr wrap="square" rtlCol="0">
            <a:spAutoFit/>
          </a:bodyPr>
          <a:lstStyle/>
          <a:p>
            <a:r>
              <a:rPr lang="en-US" altLang="zh-CN" sz="2000" dirty="0"/>
              <a:t>TIME 00:00:00. It is nothing but the total accumulated CPU utilization time for any process and 00:00:00 indicates no CPU time has been given by the kernel till now. In above example we found that, for bash no CPU time has been given. This is because bash is just a parent process for different processes which needs bash for their execution and bash itself is not utilizing any CPU time till now. </a:t>
            </a:r>
            <a:endParaRPr lang="zh-CN" altLang="en-US" sz="2000" dirty="0"/>
          </a:p>
        </p:txBody>
      </p:sp>
      <p:sp>
        <p:nvSpPr>
          <p:cNvPr id="12" name="文本框 11">
            <a:extLst>
              <a:ext uri="{FF2B5EF4-FFF2-40B4-BE49-F238E27FC236}">
                <a16:creationId xmlns:a16="http://schemas.microsoft.com/office/drawing/2014/main" id="{6CD60953-C50B-41D1-8832-65A80AE4545D}"/>
              </a:ext>
            </a:extLst>
          </p:cNvPr>
          <p:cNvSpPr txBox="1"/>
          <p:nvPr/>
        </p:nvSpPr>
        <p:spPr>
          <a:xfrm>
            <a:off x="1126242" y="5041855"/>
            <a:ext cx="5507020" cy="400110"/>
          </a:xfrm>
          <a:prstGeom prst="rect">
            <a:avLst/>
          </a:prstGeom>
          <a:noFill/>
        </p:spPr>
        <p:txBody>
          <a:bodyPr wrap="none" rtlCol="0">
            <a:spAutoFit/>
          </a:bodyPr>
          <a:lstStyle/>
          <a:p>
            <a:r>
              <a:rPr lang="en-US" altLang="zh-CN" sz="2000" dirty="0"/>
              <a:t>-T: View all processes associated with this terminal </a:t>
            </a:r>
            <a:endParaRPr lang="zh-CN" altLang="en-US" sz="2000" dirty="0"/>
          </a:p>
        </p:txBody>
      </p:sp>
    </p:spTree>
    <p:extLst>
      <p:ext uri="{BB962C8B-B14F-4D97-AF65-F5344CB8AC3E}">
        <p14:creationId xmlns:p14="http://schemas.microsoft.com/office/powerpoint/2010/main" val="373296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F4CA-F67C-48A5-AAA3-50C5897B8779}"/>
              </a:ext>
            </a:extLst>
          </p:cNvPr>
          <p:cNvSpPr>
            <a:spLocks noGrp="1"/>
          </p:cNvSpPr>
          <p:nvPr>
            <p:ph type="ctrTitle"/>
          </p:nvPr>
        </p:nvSpPr>
        <p:spPr/>
        <p:txBody>
          <a:bodyPr/>
          <a:lstStyle/>
          <a:p>
            <a:r>
              <a:rPr lang="zh-CN" altLang="en-US" b="1" dirty="0"/>
              <a:t>理解</a:t>
            </a:r>
            <a:r>
              <a:rPr lang="en-US" altLang="zh-CN" b="1" dirty="0"/>
              <a:t>x86-64</a:t>
            </a:r>
            <a:r>
              <a:rPr lang="zh-CN" altLang="en-US" b="1" dirty="0"/>
              <a:t>地址翻译</a:t>
            </a:r>
          </a:p>
        </p:txBody>
      </p:sp>
      <p:sp>
        <p:nvSpPr>
          <p:cNvPr id="3" name="Subtitle 2">
            <a:extLst>
              <a:ext uri="{FF2B5EF4-FFF2-40B4-BE49-F238E27FC236}">
                <a16:creationId xmlns:a16="http://schemas.microsoft.com/office/drawing/2014/main" id="{61BB6A52-195D-42BF-BFE3-A651F6DAEA60}"/>
              </a:ext>
            </a:extLst>
          </p:cNvPr>
          <p:cNvSpPr>
            <a:spLocks noGrp="1"/>
          </p:cNvSpPr>
          <p:nvPr>
            <p:ph type="subTitle" idx="1"/>
          </p:nvPr>
        </p:nvSpPr>
        <p:spPr/>
        <p:txBody>
          <a:bodyPr/>
          <a:lstStyle/>
          <a:p>
            <a:r>
              <a:rPr lang="en-US" altLang="zh-CN" dirty="0"/>
              <a:t>2017-11-23</a:t>
            </a:r>
            <a:endParaRPr lang="zh-CN" altLang="en-US" dirty="0"/>
          </a:p>
        </p:txBody>
      </p:sp>
    </p:spTree>
    <p:extLst>
      <p:ext uri="{BB962C8B-B14F-4D97-AF65-F5344CB8AC3E}">
        <p14:creationId xmlns:p14="http://schemas.microsoft.com/office/powerpoint/2010/main" val="405579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0C85FB7-20CE-4A6C-B5A8-E49DEA37BA2D}"/>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530D63D1-1B02-4074-B4DD-B4B8A17C2077}"/>
              </a:ext>
            </a:extLst>
          </p:cNvPr>
          <p:cNvSpPr>
            <a:spLocks noGrp="1"/>
          </p:cNvSpPr>
          <p:nvPr>
            <p:ph type="sldNum" sz="quarter" idx="12"/>
          </p:nvPr>
        </p:nvSpPr>
        <p:spPr/>
        <p:txBody>
          <a:bodyPr/>
          <a:lstStyle/>
          <a:p>
            <a:fld id="{22CD8707-B59C-4238-ACB7-90D38F0085FD}" type="slidenum">
              <a:rPr lang="zh-CN" altLang="en-US" smtClean="0"/>
              <a:pPr/>
              <a:t>2</a:t>
            </a:fld>
            <a:endParaRPr lang="zh-CN" altLang="en-US" dirty="0"/>
          </a:p>
        </p:txBody>
      </p:sp>
      <p:sp>
        <p:nvSpPr>
          <p:cNvPr id="4" name="内容占位符 3">
            <a:extLst>
              <a:ext uri="{FF2B5EF4-FFF2-40B4-BE49-F238E27FC236}">
                <a16:creationId xmlns:a16="http://schemas.microsoft.com/office/drawing/2014/main" id="{EE7F4E94-DB14-4334-99CC-CB5B7FE71C3B}"/>
              </a:ext>
            </a:extLst>
          </p:cNvPr>
          <p:cNvSpPr>
            <a:spLocks noGrp="1"/>
          </p:cNvSpPr>
          <p:nvPr>
            <p:ph sz="quarter" idx="13"/>
          </p:nvPr>
        </p:nvSpPr>
        <p:spPr/>
        <p:txBody>
          <a:bodyPr/>
          <a:lstStyle/>
          <a:p>
            <a:r>
              <a:rPr lang="en-US" altLang="zh-CN" dirty="0"/>
              <a:t>Demand Paging (detail)</a:t>
            </a:r>
          </a:p>
          <a:p>
            <a:endParaRPr lang="zh-CN" altLang="en-US" dirty="0"/>
          </a:p>
        </p:txBody>
      </p:sp>
      <p:sp>
        <p:nvSpPr>
          <p:cNvPr id="6" name="Rectangle 3">
            <a:extLst>
              <a:ext uri="{FF2B5EF4-FFF2-40B4-BE49-F238E27FC236}">
                <a16:creationId xmlns:a16="http://schemas.microsoft.com/office/drawing/2014/main" id="{E8674B27-81C8-4D2D-996E-7F7EEB36BAE3}"/>
              </a:ext>
            </a:extLst>
          </p:cNvPr>
          <p:cNvSpPr>
            <a:spLocks noGrp="1" noChangeArrowheads="1"/>
          </p:cNvSpPr>
          <p:nvPr/>
        </p:nvSpPr>
        <p:spPr>
          <a:xfrm>
            <a:off x="1959464" y="1423685"/>
            <a:ext cx="8273071" cy="456395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a:t>
            </a:r>
            <a:r>
              <a:rPr lang="en-US" altLang="zh-CN" dirty="0"/>
              <a:t>ocess</a:t>
            </a:r>
            <a:endParaRPr lang="en-US" dirty="0"/>
          </a:p>
          <a:p>
            <a:pPr lvl="1"/>
            <a:r>
              <a:rPr lang="en-US" dirty="0"/>
              <a:t>Pages are evicted to disk when memory is full</a:t>
            </a:r>
          </a:p>
          <a:p>
            <a:pPr lvl="1"/>
            <a:r>
              <a:rPr lang="en-US" dirty="0"/>
              <a:t>Pages loaded from disk when referenced again</a:t>
            </a:r>
          </a:p>
          <a:p>
            <a:pPr lvl="1"/>
            <a:r>
              <a:rPr lang="en-US" dirty="0"/>
              <a:t>References to evicted pages cause a page fault</a:t>
            </a:r>
          </a:p>
          <a:p>
            <a:pPr lvl="2"/>
            <a:r>
              <a:rPr lang="en-US" sz="1800" dirty="0"/>
              <a:t>PTE was invalid, causes fault</a:t>
            </a:r>
          </a:p>
          <a:p>
            <a:pPr lvl="1"/>
            <a:r>
              <a:rPr lang="en-US" dirty="0"/>
              <a:t>OS allocates a page frame, reads page from disk</a:t>
            </a:r>
          </a:p>
          <a:p>
            <a:pPr lvl="1"/>
            <a:r>
              <a:rPr lang="en-US" dirty="0"/>
              <a:t>When I/O completes, the OS fills in PTE, marks it valid, and restarts faulting process</a:t>
            </a:r>
          </a:p>
          <a:p>
            <a:r>
              <a:rPr lang="en-US" dirty="0"/>
              <a:t>Dirty vs. clean pages</a:t>
            </a:r>
          </a:p>
          <a:p>
            <a:pPr lvl="1"/>
            <a:r>
              <a:rPr lang="en-US" dirty="0"/>
              <a:t>Actually, only dirty pages (modified) need to be written to disk</a:t>
            </a:r>
          </a:p>
          <a:p>
            <a:pPr lvl="1"/>
            <a:r>
              <a:rPr lang="en-US" dirty="0"/>
              <a:t>Clean pages do not – but you need to know where on disk to read them from again (PTE valid bit = 0)</a:t>
            </a:r>
          </a:p>
        </p:txBody>
      </p:sp>
      <p:sp>
        <p:nvSpPr>
          <p:cNvPr id="8" name="Slide Number Placeholder 5">
            <a:extLst>
              <a:ext uri="{FF2B5EF4-FFF2-40B4-BE49-F238E27FC236}">
                <a16:creationId xmlns:a16="http://schemas.microsoft.com/office/drawing/2014/main" id="{5AE808D7-0ED4-45A4-B02E-AFBDEAF97D87}"/>
              </a:ext>
            </a:extLst>
          </p:cNvPr>
          <p:cNvSpPr>
            <a:spLocks noGrp="1"/>
          </p:cNvSpPr>
          <p:nvPr/>
        </p:nvSpPr>
        <p:spPr>
          <a:xfrm>
            <a:off x="8098935" y="6287294"/>
            <a:ext cx="2133600"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038E863-9F1A-DE48-B911-E0E8D8BCD059}" type="slidenum">
              <a:rPr lang="en-US"/>
              <a:pPr/>
              <a:t>2</a:t>
            </a:fld>
            <a:endParaRPr lang="en-US"/>
          </a:p>
        </p:txBody>
      </p:sp>
    </p:spTree>
    <p:extLst>
      <p:ext uri="{BB962C8B-B14F-4D97-AF65-F5344CB8AC3E}">
        <p14:creationId xmlns:p14="http://schemas.microsoft.com/office/powerpoint/2010/main" val="223129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ED5A-83BD-4498-98A4-FB9DFFDB9392}"/>
              </a:ext>
            </a:extLst>
          </p:cNvPr>
          <p:cNvSpPr>
            <a:spLocks noGrp="1"/>
          </p:cNvSpPr>
          <p:nvPr>
            <p:ph type="title"/>
          </p:nvPr>
        </p:nvSpPr>
        <p:spPr/>
        <p:txBody>
          <a:bodyPr/>
          <a:lstStyle/>
          <a:p>
            <a:r>
              <a:rPr lang="en-US" altLang="zh-CN" dirty="0"/>
              <a:t>x86-64</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0A7183-0E20-4717-BB21-05D4C2CA01A4}"/>
                  </a:ext>
                </a:extLst>
              </p:cNvPr>
              <p:cNvSpPr>
                <a:spLocks noGrp="1"/>
              </p:cNvSpPr>
              <p:nvPr>
                <p:ph idx="1"/>
              </p:nvPr>
            </p:nvSpPr>
            <p:spPr/>
            <p:txBody>
              <a:bodyPr/>
              <a:lstStyle/>
              <a:p>
                <a:r>
                  <a:rPr lang="zh-CN" altLang="en-US" dirty="0"/>
                  <a:t>字长</a:t>
                </a:r>
                <a:r>
                  <a:rPr lang="en-US" altLang="zh-CN" dirty="0"/>
                  <a:t> = </a:t>
                </a:r>
                <a:r>
                  <a:rPr lang="en-US" altLang="zh-CN" dirty="0">
                    <a:solidFill>
                      <a:srgbClr val="FF0000"/>
                    </a:solidFill>
                  </a:rPr>
                  <a:t>8</a:t>
                </a:r>
                <a:r>
                  <a:rPr lang="zh-CN" altLang="en-US" dirty="0"/>
                  <a:t> </a:t>
                </a:r>
                <a:r>
                  <a:rPr lang="en-US" altLang="zh-CN" dirty="0"/>
                  <a:t>Bytes</a:t>
                </a:r>
                <a:r>
                  <a:rPr lang="zh-CN" altLang="en-US" dirty="0"/>
                  <a:t>。</a:t>
                </a:r>
                <a:endParaRPr lang="en-US" altLang="zh-CN" dirty="0"/>
              </a:p>
              <a:p>
                <a:r>
                  <a:rPr lang="zh-CN" altLang="en-US" dirty="0"/>
                  <a:t>页大小</a:t>
                </a:r>
                <a:r>
                  <a:rPr lang="en-US" altLang="zh-CN" dirty="0"/>
                  <a:t> = 4 KB = </a:t>
                </a:r>
                <a:r>
                  <a:rPr lang="en-US" altLang="zh-CN" dirty="0">
                    <a:solidFill>
                      <a:srgbClr val="FFC000"/>
                    </a:solidFill>
                  </a:rPr>
                  <a:t>4096</a:t>
                </a:r>
                <a:r>
                  <a:rPr lang="en-US" altLang="zh-CN" dirty="0"/>
                  <a:t> Bytes</a:t>
                </a:r>
                <a:r>
                  <a:rPr lang="zh-CN" altLang="en-US" dirty="0"/>
                  <a:t>。</a:t>
                </a:r>
                <a:r>
                  <a:rPr lang="en-US" altLang="zh-CN" dirty="0"/>
                  <a:t>VPO</a:t>
                </a:r>
                <a:r>
                  <a:rPr lang="zh-CN" altLang="en-US" dirty="0"/>
                  <a:t>的长度为</a:t>
                </a:r>
                <a:r>
                  <a:rPr lang="en-US" altLang="zh-CN" dirty="0"/>
                  <a:t>log </a:t>
                </a:r>
                <a:r>
                  <a:rPr lang="en-US" altLang="zh-CN" dirty="0">
                    <a:solidFill>
                      <a:srgbClr val="FFC000"/>
                    </a:solidFill>
                  </a:rPr>
                  <a:t>4096</a:t>
                </a:r>
                <a:r>
                  <a:rPr lang="en-US" altLang="zh-CN" dirty="0"/>
                  <a:t> = </a:t>
                </a:r>
                <a:r>
                  <a:rPr lang="en-US" altLang="zh-CN" dirty="0">
                    <a:solidFill>
                      <a:srgbClr val="00B0F0"/>
                    </a:solidFill>
                  </a:rPr>
                  <a:t>12</a:t>
                </a:r>
                <a:r>
                  <a:rPr lang="en-US" altLang="zh-CN" dirty="0"/>
                  <a:t> Bits</a:t>
                </a:r>
                <a:r>
                  <a:rPr lang="zh-CN" altLang="en-US" dirty="0"/>
                  <a:t>。</a:t>
                </a:r>
                <a:endParaRPr lang="en-US" altLang="zh-CN" dirty="0"/>
              </a:p>
              <a:p>
                <a:r>
                  <a:rPr lang="zh-CN" altLang="en-US" dirty="0"/>
                  <a:t>因此每页包含</a:t>
                </a:r>
                <a:r>
                  <a:rPr lang="en-US" altLang="zh-CN" dirty="0">
                    <a:solidFill>
                      <a:srgbClr val="FFC000"/>
                    </a:solidFill>
                  </a:rPr>
                  <a:t>4096</a:t>
                </a:r>
                <a:r>
                  <a:rPr lang="en-US" altLang="zh-CN" dirty="0"/>
                  <a:t> / </a:t>
                </a:r>
                <a:r>
                  <a:rPr lang="en-US" altLang="zh-CN" dirty="0">
                    <a:solidFill>
                      <a:srgbClr val="FF0000"/>
                    </a:solidFill>
                  </a:rPr>
                  <a:t>8</a:t>
                </a:r>
                <a:r>
                  <a:rPr lang="en-US" altLang="zh-CN" dirty="0"/>
                  <a:t> Bytes = </a:t>
                </a:r>
                <a:r>
                  <a:rPr lang="en-US" altLang="zh-CN" dirty="0">
                    <a:solidFill>
                      <a:srgbClr val="00B050"/>
                    </a:solidFill>
                  </a:rPr>
                  <a:t>512</a:t>
                </a:r>
                <a:r>
                  <a:rPr lang="zh-CN" altLang="en-US" dirty="0"/>
                  <a:t>个条目。</a:t>
                </a:r>
                <a:endParaRPr lang="en-US" altLang="zh-CN" dirty="0"/>
              </a:p>
              <a:p>
                <a:r>
                  <a:rPr lang="zh-CN" altLang="en-US" dirty="0"/>
                  <a:t>采用</a:t>
                </a:r>
                <a:r>
                  <a:rPr lang="zh-CN" altLang="en-US" dirty="0">
                    <a:solidFill>
                      <a:schemeClr val="accent4">
                        <a:lumMod val="75000"/>
                      </a:schemeClr>
                    </a:solidFill>
                  </a:rPr>
                  <a:t>四</a:t>
                </a:r>
                <a:r>
                  <a:rPr lang="zh-CN" altLang="en-US" dirty="0"/>
                  <a:t>级页表。每一级</a:t>
                </a:r>
                <a:r>
                  <a:rPr lang="en-US" altLang="zh-CN" dirty="0"/>
                  <a:t>VPN</a:t>
                </a:r>
                <a:r>
                  <a:rPr lang="zh-CN" altLang="en-US" dirty="0"/>
                  <a:t>的长度为</a:t>
                </a:r>
                <a:r>
                  <a:rPr lang="en-US" altLang="zh-CN" dirty="0"/>
                  <a:t>log </a:t>
                </a:r>
                <a:r>
                  <a:rPr lang="en-US" altLang="zh-CN" dirty="0">
                    <a:solidFill>
                      <a:srgbClr val="00B050"/>
                    </a:solidFill>
                  </a:rPr>
                  <a:t>512</a:t>
                </a:r>
                <a:r>
                  <a:rPr lang="en-US" altLang="zh-CN" dirty="0"/>
                  <a:t> = </a:t>
                </a:r>
                <a:r>
                  <a:rPr lang="en-US" altLang="zh-CN" dirty="0">
                    <a:solidFill>
                      <a:srgbClr val="7030A0"/>
                    </a:solidFill>
                  </a:rPr>
                  <a:t>9</a:t>
                </a:r>
                <a:r>
                  <a:rPr lang="zh-CN" altLang="en-US" dirty="0"/>
                  <a:t> </a:t>
                </a:r>
                <a:r>
                  <a:rPr lang="en-US" altLang="zh-CN" dirty="0"/>
                  <a:t>Bits</a:t>
                </a:r>
                <a:r>
                  <a:rPr lang="zh-CN" altLang="en-US" dirty="0"/>
                  <a:t>。</a:t>
                </a:r>
                <a:endParaRPr lang="en-US" altLang="zh-CN" dirty="0"/>
              </a:p>
              <a:p>
                <a:r>
                  <a:rPr lang="zh-CN" altLang="en-US" dirty="0"/>
                  <a:t>因此地址空间的长度为</a:t>
                </a:r>
                <a:r>
                  <a:rPr lang="en-US" altLang="zh-CN" dirty="0">
                    <a:solidFill>
                      <a:srgbClr val="7030A0"/>
                    </a:solidFill>
                  </a:rPr>
                  <a:t>9</a:t>
                </a:r>
                <a:r>
                  <a:rPr lang="en-US" altLang="zh-CN" dirty="0"/>
                  <a:t> * </a:t>
                </a:r>
                <a:r>
                  <a:rPr lang="en-US" altLang="zh-CN" dirty="0">
                    <a:solidFill>
                      <a:schemeClr val="accent4">
                        <a:lumMod val="75000"/>
                      </a:schemeClr>
                    </a:solidFill>
                  </a:rPr>
                  <a:t>4</a:t>
                </a:r>
                <a:r>
                  <a:rPr lang="en-US" altLang="zh-CN" dirty="0"/>
                  <a:t> + </a:t>
                </a:r>
                <a:r>
                  <a:rPr lang="en-US" altLang="zh-CN" dirty="0">
                    <a:solidFill>
                      <a:srgbClr val="00B0F0"/>
                    </a:solidFill>
                  </a:rPr>
                  <a:t>12</a:t>
                </a:r>
                <a:r>
                  <a:rPr lang="en-US" altLang="zh-CN" dirty="0"/>
                  <a:t> = 48 Bits</a:t>
                </a:r>
                <a:r>
                  <a:rPr lang="zh-CN" altLang="en-US" dirty="0"/>
                  <a:t>，地址空间为</a:t>
                </a:r>
                <a14:m>
                  <m:oMath xmlns:m="http://schemas.openxmlformats.org/officeDocument/2006/math">
                    <m:d>
                      <m:dPr>
                        <m:beg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0,2</m:t>
                            </m:r>
                          </m:e>
                          <m:sup>
                            <m:r>
                              <a:rPr lang="en-US" altLang="zh-CN" b="0" i="1" smtClean="0">
                                <a:latin typeface="Cambria Math" panose="02040503050406030204" pitchFamily="18" charset="0"/>
                              </a:rPr>
                              <m:t>48</m:t>
                            </m:r>
                          </m:sup>
                        </m:sSup>
                      </m:e>
                    </m:d>
                  </m:oMath>
                </a14:m>
                <a:r>
                  <a:rPr lang="zh-CN" altLang="en-US" dirty="0"/>
                  <a:t>。</a:t>
                </a:r>
                <a:endParaRPr lang="en-US" altLang="zh-CN" dirty="0"/>
              </a:p>
              <a:p>
                <a:endParaRPr lang="en-US" altLang="zh-CN" dirty="0"/>
              </a:p>
              <a:p>
                <a:r>
                  <a:rPr lang="en-US" altLang="zh-CN" dirty="0"/>
                  <a:t>L1 d-cache</a:t>
                </a:r>
                <a:r>
                  <a:rPr lang="zh-CN" altLang="en-US" dirty="0"/>
                  <a:t>大小为</a:t>
                </a:r>
                <a:r>
                  <a:rPr lang="en-US" altLang="zh-CN" dirty="0">
                    <a:highlight>
                      <a:srgbClr val="FFFF00"/>
                    </a:highlight>
                  </a:rPr>
                  <a:t>32</a:t>
                </a:r>
                <a:r>
                  <a:rPr lang="en-US" altLang="zh-CN" dirty="0"/>
                  <a:t> KB</a:t>
                </a:r>
                <a:r>
                  <a:rPr lang="zh-CN" altLang="en-US" dirty="0"/>
                  <a:t>。每一块的大小</a:t>
                </a:r>
                <a:r>
                  <a:rPr lang="en-US" altLang="zh-CN" dirty="0">
                    <a:highlight>
                      <a:srgbClr val="FF0000"/>
                    </a:highlight>
                  </a:rPr>
                  <a:t>64</a:t>
                </a:r>
                <a:r>
                  <a:rPr lang="en-US" altLang="zh-CN" dirty="0"/>
                  <a:t> Bytes</a:t>
                </a:r>
                <a:r>
                  <a:rPr lang="zh-CN" altLang="en-US" dirty="0"/>
                  <a:t>。</a:t>
                </a:r>
                <a:endParaRPr lang="en-US" altLang="zh-CN" dirty="0"/>
              </a:p>
              <a:p>
                <a:r>
                  <a:rPr lang="zh-CN" altLang="en-US" dirty="0"/>
                  <a:t>因此</a:t>
                </a:r>
                <a:r>
                  <a:rPr lang="en-US" altLang="zh-CN" dirty="0"/>
                  <a:t>Cache</a:t>
                </a:r>
                <a:r>
                  <a:rPr lang="zh-CN" altLang="en-US" dirty="0"/>
                  <a:t>中的</a:t>
                </a:r>
                <a:r>
                  <a:rPr lang="en-US" altLang="zh-CN" dirty="0"/>
                  <a:t>Block Offset</a:t>
                </a:r>
                <a:r>
                  <a:rPr lang="zh-CN" altLang="en-US" dirty="0"/>
                  <a:t>长度为</a:t>
                </a:r>
                <a:r>
                  <a:rPr lang="en-US" altLang="zh-CN" dirty="0"/>
                  <a:t>log </a:t>
                </a:r>
                <a:r>
                  <a:rPr lang="en-US" altLang="zh-CN" dirty="0">
                    <a:highlight>
                      <a:srgbClr val="FF0000"/>
                    </a:highlight>
                  </a:rPr>
                  <a:t>64</a:t>
                </a:r>
                <a:r>
                  <a:rPr lang="en-US" altLang="zh-CN" dirty="0"/>
                  <a:t> = </a:t>
                </a:r>
                <a:r>
                  <a:rPr lang="en-US" altLang="zh-CN" dirty="0">
                    <a:highlight>
                      <a:srgbClr val="00FF00"/>
                    </a:highlight>
                  </a:rPr>
                  <a:t>6</a:t>
                </a:r>
                <a:r>
                  <a:rPr lang="en-US" altLang="zh-CN" dirty="0"/>
                  <a:t> Bits</a:t>
                </a:r>
              </a:p>
              <a:p>
                <a:r>
                  <a:rPr lang="zh-CN" altLang="en-US" dirty="0"/>
                  <a:t>因此</a:t>
                </a:r>
                <a:r>
                  <a:rPr lang="en-US" altLang="zh-CN" dirty="0"/>
                  <a:t>Cache</a:t>
                </a:r>
                <a:r>
                  <a:rPr lang="zh-CN" altLang="en-US" dirty="0"/>
                  <a:t>中的</a:t>
                </a:r>
                <a:r>
                  <a:rPr lang="en-US" altLang="zh-CN" dirty="0"/>
                  <a:t>Index</a:t>
                </a:r>
                <a:r>
                  <a:rPr lang="zh-CN" altLang="en-US" dirty="0"/>
                  <a:t>长度为</a:t>
                </a:r>
                <a:r>
                  <a:rPr lang="en-US" altLang="zh-CN" dirty="0">
                    <a:solidFill>
                      <a:srgbClr val="00B0F0"/>
                    </a:solidFill>
                  </a:rPr>
                  <a:t>12</a:t>
                </a:r>
                <a:r>
                  <a:rPr lang="en-US" altLang="zh-CN" dirty="0"/>
                  <a:t> - </a:t>
                </a:r>
                <a:r>
                  <a:rPr lang="en-US" altLang="zh-CN" dirty="0">
                    <a:highlight>
                      <a:srgbClr val="00FF00"/>
                    </a:highlight>
                  </a:rPr>
                  <a:t>6</a:t>
                </a:r>
                <a:r>
                  <a:rPr lang="en-US" altLang="zh-CN" dirty="0"/>
                  <a:t> = </a:t>
                </a:r>
                <a:r>
                  <a:rPr lang="en-US" altLang="zh-CN" dirty="0">
                    <a:highlight>
                      <a:srgbClr val="0000FF"/>
                    </a:highlight>
                  </a:rPr>
                  <a:t>6</a:t>
                </a:r>
                <a:r>
                  <a:rPr lang="en-US" altLang="zh-CN" dirty="0"/>
                  <a:t> Bits</a:t>
                </a:r>
                <a:r>
                  <a:rPr lang="zh-CN" altLang="en-US" dirty="0"/>
                  <a:t>，组数为</a:t>
                </a:r>
                <a:r>
                  <a:rPr lang="en-US" altLang="zh-CN" dirty="0"/>
                  <a:t>2^</a:t>
                </a:r>
                <a:r>
                  <a:rPr lang="en-US" altLang="zh-CN" dirty="0">
                    <a:highlight>
                      <a:srgbClr val="0000FF"/>
                    </a:highlight>
                  </a:rPr>
                  <a:t>6</a:t>
                </a:r>
                <a:r>
                  <a:rPr lang="en-US" altLang="zh-CN" dirty="0"/>
                  <a:t>=</a:t>
                </a:r>
                <a:r>
                  <a:rPr lang="en-US" altLang="zh-CN" dirty="0">
                    <a:highlight>
                      <a:srgbClr val="008080"/>
                    </a:highlight>
                  </a:rPr>
                  <a:t>64</a:t>
                </a:r>
                <a:r>
                  <a:rPr lang="zh-CN" altLang="en-US" dirty="0"/>
                  <a:t>组</a:t>
                </a:r>
                <a:endParaRPr lang="en-US" altLang="zh-CN" dirty="0"/>
              </a:p>
              <a:p>
                <a:r>
                  <a:rPr lang="zh-CN" altLang="en-US" dirty="0"/>
                  <a:t>因此每一组包含</a:t>
                </a:r>
                <a:r>
                  <a:rPr lang="en-US" altLang="zh-CN" dirty="0">
                    <a:highlight>
                      <a:srgbClr val="FFFF00"/>
                    </a:highlight>
                  </a:rPr>
                  <a:t>32</a:t>
                </a:r>
                <a:r>
                  <a:rPr lang="en-US" altLang="zh-CN" dirty="0"/>
                  <a:t> KB / </a:t>
                </a:r>
                <a:r>
                  <a:rPr lang="en-US" altLang="zh-CN" dirty="0">
                    <a:highlight>
                      <a:srgbClr val="008080"/>
                    </a:highlight>
                  </a:rPr>
                  <a:t>64</a:t>
                </a:r>
                <a:r>
                  <a:rPr lang="en-US" altLang="zh-CN" dirty="0"/>
                  <a:t> / </a:t>
                </a:r>
                <a:r>
                  <a:rPr lang="en-US" altLang="zh-CN" dirty="0">
                    <a:highlight>
                      <a:srgbClr val="FF0000"/>
                    </a:highlight>
                  </a:rPr>
                  <a:t>64</a:t>
                </a:r>
                <a:r>
                  <a:rPr lang="en-US" altLang="zh-CN" dirty="0"/>
                  <a:t> = 8 </a:t>
                </a:r>
                <a:r>
                  <a:rPr lang="zh-CN" altLang="en-US" dirty="0"/>
                  <a:t>行</a:t>
                </a:r>
              </a:p>
            </p:txBody>
          </p:sp>
        </mc:Choice>
        <mc:Fallback xmlns="">
          <p:sp>
            <p:nvSpPr>
              <p:cNvPr id="3" name="Content Placeholder 2">
                <a:extLst>
                  <a:ext uri="{FF2B5EF4-FFF2-40B4-BE49-F238E27FC236}">
                    <a16:creationId xmlns:a16="http://schemas.microsoft.com/office/drawing/2014/main" id="{F10A7183-0E20-4717-BB21-05D4C2CA01A4}"/>
                  </a:ext>
                </a:extLst>
              </p:cNvPr>
              <p:cNvSpPr>
                <a:spLocks noGrp="1" noRot="1" noChangeAspect="1" noMove="1" noResize="1" noEditPoints="1" noAdjustHandles="1" noChangeArrowheads="1" noChangeShapeType="1" noTextEdit="1"/>
              </p:cNvSpPr>
              <p:nvPr>
                <p:ph idx="1"/>
              </p:nvPr>
            </p:nvSpPr>
            <p:spPr>
              <a:blipFill>
                <a:blip r:embed="rId2"/>
                <a:stretch>
                  <a:fillRect l="-773" t="-1961" r="-4328"/>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F3BF1454-D5A3-439F-9FF6-16E0EB0722F0}"/>
              </a:ext>
            </a:extLst>
          </p:cNvPr>
          <p:cNvSpPr>
            <a:spLocks noGrp="1"/>
          </p:cNvSpPr>
          <p:nvPr>
            <p:ph type="sldNum" sz="quarter" idx="12"/>
          </p:nvPr>
        </p:nvSpPr>
        <p:spPr/>
        <p:txBody>
          <a:bodyPr/>
          <a:lstStyle/>
          <a:p>
            <a:fld id="{AB03D48E-8AEE-4D6C-9154-88A27571F823}" type="slidenum">
              <a:rPr lang="zh-CN" altLang="en-US">
                <a:solidFill>
                  <a:prstClr val="white"/>
                </a:solidFill>
                <a:latin typeface="Arial" panose="020B0604020202020204"/>
                <a:ea typeface="黑体" panose="02010609060101010101" pitchFamily="49" charset="-122"/>
              </a:rPr>
              <a:pPr/>
              <a:t>20</a:t>
            </a:fld>
            <a:endParaRPr lang="zh-CN" altLang="en-US" dirty="0">
              <a:solidFill>
                <a:prstClr val="white"/>
              </a:solidFill>
              <a:latin typeface="Arial" panose="020B0604020202020204"/>
              <a:ea typeface="黑体" panose="02010609060101010101" pitchFamily="49" charset="-122"/>
            </a:endParaRPr>
          </a:p>
        </p:txBody>
      </p:sp>
    </p:spTree>
    <p:extLst>
      <p:ext uri="{BB962C8B-B14F-4D97-AF65-F5344CB8AC3E}">
        <p14:creationId xmlns:p14="http://schemas.microsoft.com/office/powerpoint/2010/main" val="19078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9210EA-A3E6-4E55-A7E6-6A8D7ED62702}"/>
              </a:ext>
            </a:extLst>
          </p:cNvPr>
          <p:cNvSpPr>
            <a:spLocks noGrp="1"/>
          </p:cNvSpPr>
          <p:nvPr>
            <p:ph type="sldNum" sz="quarter" idx="12"/>
          </p:nvPr>
        </p:nvSpPr>
        <p:spPr/>
        <p:txBody>
          <a:bodyPr/>
          <a:lstStyle/>
          <a:p>
            <a:fld id="{AB03D48E-8AEE-4D6C-9154-88A27571F823}" type="slidenum">
              <a:rPr lang="zh-CN" altLang="en-US">
                <a:solidFill>
                  <a:prstClr val="white"/>
                </a:solidFill>
                <a:latin typeface="Arial" panose="020B0604020202020204"/>
                <a:ea typeface="黑体" panose="02010609060101010101" pitchFamily="49" charset="-122"/>
              </a:rPr>
              <a:pPr/>
              <a:t>21</a:t>
            </a:fld>
            <a:endParaRPr lang="zh-CN" altLang="en-US" dirty="0">
              <a:solidFill>
                <a:prstClr val="white"/>
              </a:solidFill>
              <a:latin typeface="Arial" panose="020B0604020202020204"/>
              <a:ea typeface="黑体" panose="02010609060101010101" pitchFamily="49" charset="-122"/>
            </a:endParaRPr>
          </a:p>
        </p:txBody>
      </p:sp>
      <p:sp>
        <p:nvSpPr>
          <p:cNvPr id="58" name="矩形 3">
            <a:extLst>
              <a:ext uri="{FF2B5EF4-FFF2-40B4-BE49-F238E27FC236}">
                <a16:creationId xmlns:a16="http://schemas.microsoft.com/office/drawing/2014/main" id="{154ED087-AF39-46FE-897F-335BADC704AA}"/>
              </a:ext>
            </a:extLst>
          </p:cNvPr>
          <p:cNvSpPr/>
          <p:nvPr/>
        </p:nvSpPr>
        <p:spPr>
          <a:xfrm>
            <a:off x="2111988" y="1685266"/>
            <a:ext cx="1799613"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VPN</a:t>
            </a:r>
            <a:endParaRPr lang="zh-CN" altLang="en-US" kern="0" dirty="0">
              <a:solidFill>
                <a:prstClr val="black"/>
              </a:solidFill>
              <a:latin typeface="Courier New"/>
              <a:ea typeface="华文中宋"/>
            </a:endParaRPr>
          </a:p>
        </p:txBody>
      </p:sp>
      <p:sp>
        <p:nvSpPr>
          <p:cNvPr id="59" name="直角上箭头 5">
            <a:extLst>
              <a:ext uri="{FF2B5EF4-FFF2-40B4-BE49-F238E27FC236}">
                <a16:creationId xmlns:a16="http://schemas.microsoft.com/office/drawing/2014/main" id="{849C7A3B-2EAB-4298-B65B-FF8227CA6BD0}"/>
              </a:ext>
            </a:extLst>
          </p:cNvPr>
          <p:cNvSpPr/>
          <p:nvPr/>
        </p:nvSpPr>
        <p:spPr>
          <a:xfrm flipV="1">
            <a:off x="573393" y="1252820"/>
            <a:ext cx="3338206" cy="413974"/>
          </a:xfrm>
          <a:prstGeom prst="bentUpArrow">
            <a:avLst>
              <a:gd name="adj1" fmla="val 0"/>
              <a:gd name="adj2" fmla="val 13844"/>
              <a:gd name="adj3" fmla="val 20538"/>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0" name="文本框 6">
            <a:extLst>
              <a:ext uri="{FF2B5EF4-FFF2-40B4-BE49-F238E27FC236}">
                <a16:creationId xmlns:a16="http://schemas.microsoft.com/office/drawing/2014/main" id="{2A2FF510-0DEB-468B-9DF0-F06DCB24B0CF}"/>
              </a:ext>
            </a:extLst>
          </p:cNvPr>
          <p:cNvSpPr txBox="1"/>
          <p:nvPr/>
        </p:nvSpPr>
        <p:spPr>
          <a:xfrm>
            <a:off x="2031652" y="1191388"/>
            <a:ext cx="572655" cy="369332"/>
          </a:xfrm>
          <a:prstGeom prst="rect">
            <a:avLst/>
          </a:prstGeom>
          <a:noFill/>
        </p:spPr>
        <p:txBody>
          <a:bodyPr wrap="square" rtlCol="0">
            <a:spAutoFit/>
          </a:bodyPr>
          <a:lstStyle/>
          <a:p>
            <a:r>
              <a:rPr lang="en-US" altLang="zh-CN" dirty="0">
                <a:solidFill>
                  <a:prstClr val="black"/>
                </a:solidFill>
                <a:latin typeface="Courier New"/>
                <a:ea typeface="华文中宋"/>
              </a:rPr>
              <a:t>VA</a:t>
            </a:r>
            <a:endParaRPr lang="zh-CN" altLang="en-US" dirty="0">
              <a:solidFill>
                <a:prstClr val="black"/>
              </a:solidFill>
              <a:latin typeface="Courier New"/>
              <a:ea typeface="华文中宋"/>
            </a:endParaRPr>
          </a:p>
        </p:txBody>
      </p:sp>
      <p:sp>
        <p:nvSpPr>
          <p:cNvPr id="61" name="矩形 7">
            <a:extLst>
              <a:ext uri="{FF2B5EF4-FFF2-40B4-BE49-F238E27FC236}">
                <a16:creationId xmlns:a16="http://schemas.microsoft.com/office/drawing/2014/main" id="{09688446-D911-457F-8A49-86ACC827105B}"/>
              </a:ext>
            </a:extLst>
          </p:cNvPr>
          <p:cNvSpPr/>
          <p:nvPr/>
        </p:nvSpPr>
        <p:spPr>
          <a:xfrm>
            <a:off x="3911601" y="1684181"/>
            <a:ext cx="799685" cy="319739"/>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VPO</a:t>
            </a:r>
            <a:endParaRPr lang="zh-CN" altLang="en-US" kern="0" dirty="0">
              <a:solidFill>
                <a:prstClr val="black"/>
              </a:solidFill>
              <a:latin typeface="Courier New"/>
              <a:ea typeface="华文中宋"/>
            </a:endParaRPr>
          </a:p>
        </p:txBody>
      </p:sp>
      <p:sp>
        <p:nvSpPr>
          <p:cNvPr id="62" name="矩形 12">
            <a:extLst>
              <a:ext uri="{FF2B5EF4-FFF2-40B4-BE49-F238E27FC236}">
                <a16:creationId xmlns:a16="http://schemas.microsoft.com/office/drawing/2014/main" id="{AA46E5BD-D0B7-420B-9D11-C275BE43E7EB}"/>
              </a:ext>
            </a:extLst>
          </p:cNvPr>
          <p:cNvSpPr/>
          <p:nvPr/>
        </p:nvSpPr>
        <p:spPr>
          <a:xfrm>
            <a:off x="3049478" y="2752436"/>
            <a:ext cx="127849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TLBT</a:t>
            </a:r>
            <a:endParaRPr lang="zh-CN" altLang="en-US" kern="0" dirty="0">
              <a:solidFill>
                <a:prstClr val="black"/>
              </a:solidFill>
              <a:latin typeface="Courier New"/>
              <a:ea typeface="华文中宋"/>
            </a:endParaRPr>
          </a:p>
        </p:txBody>
      </p:sp>
      <p:sp>
        <p:nvSpPr>
          <p:cNvPr id="63" name="矩形 13">
            <a:extLst>
              <a:ext uri="{FF2B5EF4-FFF2-40B4-BE49-F238E27FC236}">
                <a16:creationId xmlns:a16="http://schemas.microsoft.com/office/drawing/2014/main" id="{34BE1941-D6A7-4172-A57B-385A539A0B7A}"/>
              </a:ext>
            </a:extLst>
          </p:cNvPr>
          <p:cNvSpPr/>
          <p:nvPr/>
        </p:nvSpPr>
        <p:spPr>
          <a:xfrm>
            <a:off x="4327975" y="2752436"/>
            <a:ext cx="766618"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TLBI</a:t>
            </a:r>
            <a:endParaRPr lang="zh-CN" altLang="en-US" kern="0" dirty="0">
              <a:solidFill>
                <a:prstClr val="black"/>
              </a:solidFill>
              <a:latin typeface="Courier New"/>
              <a:ea typeface="华文中宋"/>
            </a:endParaRPr>
          </a:p>
        </p:txBody>
      </p:sp>
      <p:sp>
        <p:nvSpPr>
          <p:cNvPr id="64" name="椭圆 15">
            <a:extLst>
              <a:ext uri="{FF2B5EF4-FFF2-40B4-BE49-F238E27FC236}">
                <a16:creationId xmlns:a16="http://schemas.microsoft.com/office/drawing/2014/main" id="{C8C0E4BB-84E8-402A-A9F7-FF490ED31E0F}"/>
              </a:ext>
            </a:extLst>
          </p:cNvPr>
          <p:cNvSpPr/>
          <p:nvPr/>
        </p:nvSpPr>
        <p:spPr>
          <a:xfrm>
            <a:off x="3436666" y="3383095"/>
            <a:ext cx="1459346" cy="535709"/>
          </a:xfrm>
          <a:prstGeom prst="ellipse">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lgn="ctr">
              <a:defRPr/>
            </a:pPr>
            <a:r>
              <a:rPr lang="en-US" altLang="zh-CN" kern="0" dirty="0">
                <a:solidFill>
                  <a:prstClr val="white"/>
                </a:solidFill>
                <a:latin typeface="Courier New"/>
                <a:ea typeface="华文中宋"/>
              </a:rPr>
              <a:t>L1 TLB</a:t>
            </a:r>
            <a:endParaRPr lang="zh-CN" altLang="en-US" kern="0" dirty="0">
              <a:solidFill>
                <a:prstClr val="white"/>
              </a:solidFill>
              <a:latin typeface="Courier New"/>
              <a:ea typeface="华文中宋"/>
            </a:endParaRPr>
          </a:p>
        </p:txBody>
      </p:sp>
      <p:cxnSp>
        <p:nvCxnSpPr>
          <p:cNvPr id="65" name="直接箭头连接符 17">
            <a:extLst>
              <a:ext uri="{FF2B5EF4-FFF2-40B4-BE49-F238E27FC236}">
                <a16:creationId xmlns:a16="http://schemas.microsoft.com/office/drawing/2014/main" id="{2A8B701A-9EAC-4C9B-A05D-83E9D2743D6C}"/>
              </a:ext>
            </a:extLst>
          </p:cNvPr>
          <p:cNvCxnSpPr>
            <a:endCxn id="64" idx="0"/>
          </p:cNvCxnSpPr>
          <p:nvPr/>
        </p:nvCxnSpPr>
        <p:spPr>
          <a:xfrm>
            <a:off x="4166339" y="3075710"/>
            <a:ext cx="0" cy="307385"/>
          </a:xfrm>
          <a:prstGeom prst="straightConnector1">
            <a:avLst/>
          </a:prstGeom>
          <a:noFill/>
          <a:ln w="28575" cap="flat" cmpd="sng" algn="ctr">
            <a:solidFill>
              <a:sysClr val="windowText" lastClr="000000"/>
            </a:solidFill>
            <a:prstDash val="solid"/>
            <a:tailEnd type="triangle"/>
          </a:ln>
          <a:effectLst/>
        </p:spPr>
      </p:cxnSp>
      <p:sp>
        <p:nvSpPr>
          <p:cNvPr id="66" name="矩形 18">
            <a:extLst>
              <a:ext uri="{FF2B5EF4-FFF2-40B4-BE49-F238E27FC236}">
                <a16:creationId xmlns:a16="http://schemas.microsoft.com/office/drawing/2014/main" id="{5D2ECC02-4EB2-4086-8BF6-37C2C6BB2BFD}"/>
              </a:ext>
            </a:extLst>
          </p:cNvPr>
          <p:cNvSpPr/>
          <p:nvPr/>
        </p:nvSpPr>
        <p:spPr>
          <a:xfrm>
            <a:off x="6323031" y="4580804"/>
            <a:ext cx="1799613"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PPN</a:t>
            </a:r>
            <a:endParaRPr lang="zh-CN" altLang="en-US" kern="0" dirty="0">
              <a:solidFill>
                <a:prstClr val="black"/>
              </a:solidFill>
              <a:latin typeface="Courier New"/>
              <a:ea typeface="华文中宋"/>
            </a:endParaRPr>
          </a:p>
        </p:txBody>
      </p:sp>
      <p:sp>
        <p:nvSpPr>
          <p:cNvPr id="67" name="矩形 19">
            <a:extLst>
              <a:ext uri="{FF2B5EF4-FFF2-40B4-BE49-F238E27FC236}">
                <a16:creationId xmlns:a16="http://schemas.microsoft.com/office/drawing/2014/main" id="{2ECDC70E-F014-488F-9EAD-9EEED456B4C9}"/>
              </a:ext>
            </a:extLst>
          </p:cNvPr>
          <p:cNvSpPr/>
          <p:nvPr/>
        </p:nvSpPr>
        <p:spPr>
          <a:xfrm>
            <a:off x="8122644" y="4580805"/>
            <a:ext cx="799685" cy="318651"/>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PPO</a:t>
            </a:r>
            <a:endParaRPr lang="zh-CN" altLang="en-US" kern="0" dirty="0">
              <a:solidFill>
                <a:prstClr val="black"/>
              </a:solidFill>
              <a:latin typeface="Courier New"/>
              <a:ea typeface="华文中宋"/>
            </a:endParaRPr>
          </a:p>
        </p:txBody>
      </p:sp>
      <p:sp>
        <p:nvSpPr>
          <p:cNvPr id="68" name="矩形 22">
            <a:extLst>
              <a:ext uri="{FF2B5EF4-FFF2-40B4-BE49-F238E27FC236}">
                <a16:creationId xmlns:a16="http://schemas.microsoft.com/office/drawing/2014/main" id="{0239D5B6-DF94-4A3A-B342-58A4B936F83F}"/>
              </a:ext>
            </a:extLst>
          </p:cNvPr>
          <p:cNvSpPr/>
          <p:nvPr/>
        </p:nvSpPr>
        <p:spPr>
          <a:xfrm>
            <a:off x="1966819" y="4102548"/>
            <a:ext cx="721057" cy="31868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1</a:t>
            </a:r>
            <a:endParaRPr lang="zh-CN" altLang="en-US" kern="0" dirty="0">
              <a:solidFill>
                <a:prstClr val="black"/>
              </a:solidFill>
              <a:latin typeface="Courier New"/>
              <a:ea typeface="华文中宋"/>
            </a:endParaRPr>
          </a:p>
        </p:txBody>
      </p:sp>
      <p:sp>
        <p:nvSpPr>
          <p:cNvPr id="69" name="矩形 32">
            <a:extLst>
              <a:ext uri="{FF2B5EF4-FFF2-40B4-BE49-F238E27FC236}">
                <a16:creationId xmlns:a16="http://schemas.microsoft.com/office/drawing/2014/main" id="{4710BC0F-D3AC-4D39-BEEB-67E8B24DB344}"/>
              </a:ext>
            </a:extLst>
          </p:cNvPr>
          <p:cNvSpPr/>
          <p:nvPr/>
        </p:nvSpPr>
        <p:spPr>
          <a:xfrm>
            <a:off x="2449854" y="4913345"/>
            <a:ext cx="331029" cy="995574"/>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70" name="矩形 34">
            <a:extLst>
              <a:ext uri="{FF2B5EF4-FFF2-40B4-BE49-F238E27FC236}">
                <a16:creationId xmlns:a16="http://schemas.microsoft.com/office/drawing/2014/main" id="{FC442BC0-5BC5-4068-9E37-ABE352521C58}"/>
              </a:ext>
            </a:extLst>
          </p:cNvPr>
          <p:cNvSpPr/>
          <p:nvPr/>
        </p:nvSpPr>
        <p:spPr>
          <a:xfrm>
            <a:off x="2448466" y="5337273"/>
            <a:ext cx="331031" cy="147718"/>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endParaRPr lang="zh-CN" altLang="en-US" kern="0" dirty="0">
              <a:solidFill>
                <a:prstClr val="black"/>
              </a:solidFill>
              <a:latin typeface="Courier New"/>
              <a:ea typeface="华文中宋"/>
            </a:endParaRPr>
          </a:p>
        </p:txBody>
      </p:sp>
      <p:sp>
        <p:nvSpPr>
          <p:cNvPr id="71" name="矩形 37">
            <a:extLst>
              <a:ext uri="{FF2B5EF4-FFF2-40B4-BE49-F238E27FC236}">
                <a16:creationId xmlns:a16="http://schemas.microsoft.com/office/drawing/2014/main" id="{3C38DB2A-8D83-40B2-A2B7-E89C71903074}"/>
              </a:ext>
            </a:extLst>
          </p:cNvPr>
          <p:cNvSpPr/>
          <p:nvPr/>
        </p:nvSpPr>
        <p:spPr>
          <a:xfrm>
            <a:off x="3169549" y="4906751"/>
            <a:ext cx="331029" cy="995574"/>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72" name="矩形 38">
            <a:extLst>
              <a:ext uri="{FF2B5EF4-FFF2-40B4-BE49-F238E27FC236}">
                <a16:creationId xmlns:a16="http://schemas.microsoft.com/office/drawing/2014/main" id="{3F69F2F0-C2EA-4BF2-AA85-195267ED9D19}"/>
              </a:ext>
            </a:extLst>
          </p:cNvPr>
          <p:cNvSpPr/>
          <p:nvPr/>
        </p:nvSpPr>
        <p:spPr>
          <a:xfrm>
            <a:off x="3168161" y="5607771"/>
            <a:ext cx="331031" cy="147718"/>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endParaRPr lang="zh-CN" altLang="en-US" kern="0" dirty="0">
              <a:solidFill>
                <a:prstClr val="black"/>
              </a:solidFill>
              <a:latin typeface="Courier New"/>
              <a:ea typeface="华文中宋"/>
            </a:endParaRPr>
          </a:p>
        </p:txBody>
      </p:sp>
      <p:sp>
        <p:nvSpPr>
          <p:cNvPr id="73" name="矩形 39">
            <a:extLst>
              <a:ext uri="{FF2B5EF4-FFF2-40B4-BE49-F238E27FC236}">
                <a16:creationId xmlns:a16="http://schemas.microsoft.com/office/drawing/2014/main" id="{4C11EBF8-63C3-400A-A74F-7573610D6E1D}"/>
              </a:ext>
            </a:extLst>
          </p:cNvPr>
          <p:cNvSpPr/>
          <p:nvPr/>
        </p:nvSpPr>
        <p:spPr>
          <a:xfrm>
            <a:off x="3893241" y="4899455"/>
            <a:ext cx="331029" cy="995574"/>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74" name="矩形 40">
            <a:extLst>
              <a:ext uri="{FF2B5EF4-FFF2-40B4-BE49-F238E27FC236}">
                <a16:creationId xmlns:a16="http://schemas.microsoft.com/office/drawing/2014/main" id="{E0504008-1AF3-4404-840C-7D7FF0E9C4F8}"/>
              </a:ext>
            </a:extLst>
          </p:cNvPr>
          <p:cNvSpPr/>
          <p:nvPr/>
        </p:nvSpPr>
        <p:spPr>
          <a:xfrm>
            <a:off x="3888548" y="5110954"/>
            <a:ext cx="331031" cy="147718"/>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endParaRPr lang="zh-CN" altLang="en-US" kern="0" dirty="0">
              <a:solidFill>
                <a:prstClr val="black"/>
              </a:solidFill>
              <a:latin typeface="Courier New"/>
              <a:ea typeface="华文中宋"/>
            </a:endParaRPr>
          </a:p>
        </p:txBody>
      </p:sp>
      <p:sp>
        <p:nvSpPr>
          <p:cNvPr id="75" name="矩形 41">
            <a:extLst>
              <a:ext uri="{FF2B5EF4-FFF2-40B4-BE49-F238E27FC236}">
                <a16:creationId xmlns:a16="http://schemas.microsoft.com/office/drawing/2014/main" id="{FEE400CA-768C-4F47-A099-2FCA9E5C34D8}"/>
              </a:ext>
            </a:extLst>
          </p:cNvPr>
          <p:cNvSpPr/>
          <p:nvPr/>
        </p:nvSpPr>
        <p:spPr>
          <a:xfrm>
            <a:off x="4618182" y="4913345"/>
            <a:ext cx="331029" cy="995574"/>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76" name="矩形 42">
            <a:extLst>
              <a:ext uri="{FF2B5EF4-FFF2-40B4-BE49-F238E27FC236}">
                <a16:creationId xmlns:a16="http://schemas.microsoft.com/office/drawing/2014/main" id="{588DF80B-714F-4918-B053-9686E2F774C6}"/>
              </a:ext>
            </a:extLst>
          </p:cNvPr>
          <p:cNvSpPr/>
          <p:nvPr/>
        </p:nvSpPr>
        <p:spPr>
          <a:xfrm>
            <a:off x="4616794" y="5337273"/>
            <a:ext cx="331031" cy="147718"/>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endParaRPr lang="zh-CN" altLang="en-US" kern="0" dirty="0">
              <a:solidFill>
                <a:prstClr val="black"/>
              </a:solidFill>
              <a:latin typeface="Courier New"/>
              <a:ea typeface="华文中宋"/>
            </a:endParaRPr>
          </a:p>
        </p:txBody>
      </p:sp>
      <p:cxnSp>
        <p:nvCxnSpPr>
          <p:cNvPr id="77" name="肘形连接符 45">
            <a:extLst>
              <a:ext uri="{FF2B5EF4-FFF2-40B4-BE49-F238E27FC236}">
                <a16:creationId xmlns:a16="http://schemas.microsoft.com/office/drawing/2014/main" id="{0CDAC990-4469-49BA-956B-E09EEC78ABE0}"/>
              </a:ext>
            </a:extLst>
          </p:cNvPr>
          <p:cNvCxnSpPr>
            <a:stCxn id="70" idx="3"/>
            <a:endCxn id="71" idx="0"/>
          </p:cNvCxnSpPr>
          <p:nvPr/>
        </p:nvCxnSpPr>
        <p:spPr>
          <a:xfrm flipV="1">
            <a:off x="2779497" y="4906753"/>
            <a:ext cx="555567" cy="504381"/>
          </a:xfrm>
          <a:prstGeom prst="bentConnector4">
            <a:avLst>
              <a:gd name="adj1" fmla="val 35104"/>
              <a:gd name="adj2" fmla="val 145323"/>
            </a:avLst>
          </a:prstGeom>
          <a:noFill/>
          <a:ln w="19050" cap="flat" cmpd="sng" algn="ctr">
            <a:solidFill>
              <a:sysClr val="windowText" lastClr="000000"/>
            </a:solidFill>
            <a:prstDash val="solid"/>
            <a:tailEnd type="triangle"/>
          </a:ln>
          <a:effectLst/>
        </p:spPr>
      </p:cxnSp>
      <p:cxnSp>
        <p:nvCxnSpPr>
          <p:cNvPr id="78" name="肘形连接符 47">
            <a:extLst>
              <a:ext uri="{FF2B5EF4-FFF2-40B4-BE49-F238E27FC236}">
                <a16:creationId xmlns:a16="http://schemas.microsoft.com/office/drawing/2014/main" id="{6EC38592-8384-498C-990E-B94E978730DF}"/>
              </a:ext>
            </a:extLst>
          </p:cNvPr>
          <p:cNvCxnSpPr>
            <a:stCxn id="72" idx="3"/>
            <a:endCxn id="73" idx="0"/>
          </p:cNvCxnSpPr>
          <p:nvPr/>
        </p:nvCxnSpPr>
        <p:spPr>
          <a:xfrm flipV="1">
            <a:off x="3499190" y="4899457"/>
            <a:ext cx="559564" cy="782175"/>
          </a:xfrm>
          <a:prstGeom prst="bentConnector4">
            <a:avLst>
              <a:gd name="adj1" fmla="val 35210"/>
              <a:gd name="adj2" fmla="val 129226"/>
            </a:avLst>
          </a:prstGeom>
          <a:noFill/>
          <a:ln w="19050" cap="flat" cmpd="sng" algn="ctr">
            <a:solidFill>
              <a:sysClr val="windowText" lastClr="000000"/>
            </a:solidFill>
            <a:prstDash val="solid"/>
            <a:tailEnd type="triangle"/>
          </a:ln>
          <a:effectLst/>
        </p:spPr>
      </p:cxnSp>
      <p:cxnSp>
        <p:nvCxnSpPr>
          <p:cNvPr id="79" name="肘形连接符 56">
            <a:extLst>
              <a:ext uri="{FF2B5EF4-FFF2-40B4-BE49-F238E27FC236}">
                <a16:creationId xmlns:a16="http://schemas.microsoft.com/office/drawing/2014/main" id="{19D50071-0782-4F08-A853-DB96BCE1C6AB}"/>
              </a:ext>
            </a:extLst>
          </p:cNvPr>
          <p:cNvCxnSpPr>
            <a:endCxn id="75" idx="0"/>
          </p:cNvCxnSpPr>
          <p:nvPr/>
        </p:nvCxnSpPr>
        <p:spPr>
          <a:xfrm flipV="1">
            <a:off x="4233751" y="4913347"/>
            <a:ext cx="549944" cy="273235"/>
          </a:xfrm>
          <a:prstGeom prst="bentConnector4">
            <a:avLst>
              <a:gd name="adj1" fmla="val 34952"/>
              <a:gd name="adj2" fmla="val 183664"/>
            </a:avLst>
          </a:prstGeom>
          <a:noFill/>
          <a:ln w="19050" cap="flat" cmpd="sng" algn="ctr">
            <a:solidFill>
              <a:sysClr val="windowText" lastClr="000000"/>
            </a:solidFill>
            <a:prstDash val="solid"/>
            <a:tailEnd type="triangle"/>
          </a:ln>
          <a:effectLst/>
        </p:spPr>
      </p:cxnSp>
      <p:sp>
        <p:nvSpPr>
          <p:cNvPr id="80" name="矩形 59">
            <a:extLst>
              <a:ext uri="{FF2B5EF4-FFF2-40B4-BE49-F238E27FC236}">
                <a16:creationId xmlns:a16="http://schemas.microsoft.com/office/drawing/2014/main" id="{51139989-8D15-4DE8-911E-FB131BA9B1B1}"/>
              </a:ext>
            </a:extLst>
          </p:cNvPr>
          <p:cNvSpPr/>
          <p:nvPr/>
        </p:nvSpPr>
        <p:spPr>
          <a:xfrm>
            <a:off x="2687876" y="4099846"/>
            <a:ext cx="721057"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2</a:t>
            </a:r>
            <a:endParaRPr lang="zh-CN" altLang="en-US" kern="0" dirty="0">
              <a:solidFill>
                <a:prstClr val="black"/>
              </a:solidFill>
              <a:latin typeface="Courier New"/>
              <a:ea typeface="华文中宋"/>
            </a:endParaRPr>
          </a:p>
        </p:txBody>
      </p:sp>
      <p:sp>
        <p:nvSpPr>
          <p:cNvPr id="81" name="矩形 60">
            <a:extLst>
              <a:ext uri="{FF2B5EF4-FFF2-40B4-BE49-F238E27FC236}">
                <a16:creationId xmlns:a16="http://schemas.microsoft.com/office/drawing/2014/main" id="{612602F0-862D-42AF-A26D-EE13E699EC8B}"/>
              </a:ext>
            </a:extLst>
          </p:cNvPr>
          <p:cNvSpPr/>
          <p:nvPr/>
        </p:nvSpPr>
        <p:spPr>
          <a:xfrm>
            <a:off x="3412218" y="4099045"/>
            <a:ext cx="721057"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3</a:t>
            </a:r>
            <a:endParaRPr lang="zh-CN" altLang="en-US" kern="0" dirty="0">
              <a:solidFill>
                <a:prstClr val="black"/>
              </a:solidFill>
              <a:latin typeface="Courier New"/>
              <a:ea typeface="华文中宋"/>
            </a:endParaRPr>
          </a:p>
        </p:txBody>
      </p:sp>
      <p:sp>
        <p:nvSpPr>
          <p:cNvPr id="82" name="矩形 61">
            <a:extLst>
              <a:ext uri="{FF2B5EF4-FFF2-40B4-BE49-F238E27FC236}">
                <a16:creationId xmlns:a16="http://schemas.microsoft.com/office/drawing/2014/main" id="{159E105B-9B9C-428B-9DC5-AA0DF844E92D}"/>
              </a:ext>
            </a:extLst>
          </p:cNvPr>
          <p:cNvSpPr/>
          <p:nvPr/>
        </p:nvSpPr>
        <p:spPr>
          <a:xfrm>
            <a:off x="4133275" y="4097959"/>
            <a:ext cx="721057"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4</a:t>
            </a:r>
            <a:endParaRPr lang="zh-CN" altLang="en-US" kern="0" dirty="0">
              <a:solidFill>
                <a:prstClr val="black"/>
              </a:solidFill>
              <a:latin typeface="Courier New"/>
              <a:ea typeface="华文中宋"/>
            </a:endParaRPr>
          </a:p>
        </p:txBody>
      </p:sp>
      <p:cxnSp>
        <p:nvCxnSpPr>
          <p:cNvPr id="83" name="肘形连接符 64">
            <a:extLst>
              <a:ext uri="{FF2B5EF4-FFF2-40B4-BE49-F238E27FC236}">
                <a16:creationId xmlns:a16="http://schemas.microsoft.com/office/drawing/2014/main" id="{B9E07D48-AFBD-402D-BA28-CAE560F60D96}"/>
              </a:ext>
            </a:extLst>
          </p:cNvPr>
          <p:cNvCxnSpPr>
            <a:stCxn id="68" idx="2"/>
            <a:endCxn id="70" idx="1"/>
          </p:cNvCxnSpPr>
          <p:nvPr/>
        </p:nvCxnSpPr>
        <p:spPr>
          <a:xfrm rot="16200000" flipH="1">
            <a:off x="1892954" y="4855622"/>
            <a:ext cx="989902" cy="121118"/>
          </a:xfrm>
          <a:prstGeom prst="bentConnector2">
            <a:avLst/>
          </a:prstGeom>
          <a:noFill/>
          <a:ln w="19050" cap="flat" cmpd="sng" algn="ctr">
            <a:solidFill>
              <a:sysClr val="windowText" lastClr="000000"/>
            </a:solidFill>
            <a:prstDash val="solid"/>
            <a:tailEnd type="triangle"/>
          </a:ln>
          <a:effectLst/>
        </p:spPr>
      </p:cxnSp>
      <p:cxnSp>
        <p:nvCxnSpPr>
          <p:cNvPr id="84" name="肘形连接符 67">
            <a:extLst>
              <a:ext uri="{FF2B5EF4-FFF2-40B4-BE49-F238E27FC236}">
                <a16:creationId xmlns:a16="http://schemas.microsoft.com/office/drawing/2014/main" id="{16A3C250-12CC-4564-81DD-13792F877657}"/>
              </a:ext>
            </a:extLst>
          </p:cNvPr>
          <p:cNvCxnSpPr>
            <a:stCxn id="80" idx="2"/>
            <a:endCxn id="72" idx="1"/>
          </p:cNvCxnSpPr>
          <p:nvPr/>
        </p:nvCxnSpPr>
        <p:spPr>
          <a:xfrm rot="16200000" flipH="1">
            <a:off x="2479025" y="4992496"/>
            <a:ext cx="1258512" cy="119756"/>
          </a:xfrm>
          <a:prstGeom prst="bentConnector2">
            <a:avLst/>
          </a:prstGeom>
          <a:noFill/>
          <a:ln w="19050" cap="flat" cmpd="sng" algn="ctr">
            <a:solidFill>
              <a:sysClr val="windowText" lastClr="000000"/>
            </a:solidFill>
            <a:prstDash val="solid"/>
            <a:tailEnd type="triangle"/>
          </a:ln>
          <a:effectLst/>
        </p:spPr>
      </p:cxnSp>
      <p:cxnSp>
        <p:nvCxnSpPr>
          <p:cNvPr id="85" name="肘形连接符 70">
            <a:extLst>
              <a:ext uri="{FF2B5EF4-FFF2-40B4-BE49-F238E27FC236}">
                <a16:creationId xmlns:a16="http://schemas.microsoft.com/office/drawing/2014/main" id="{551DD393-850B-4470-B9AD-CB55190E4BF8}"/>
              </a:ext>
            </a:extLst>
          </p:cNvPr>
          <p:cNvCxnSpPr>
            <a:stCxn id="81" idx="2"/>
            <a:endCxn id="74" idx="1"/>
          </p:cNvCxnSpPr>
          <p:nvPr/>
        </p:nvCxnSpPr>
        <p:spPr>
          <a:xfrm rot="16200000" flipH="1">
            <a:off x="3449397" y="4745666"/>
            <a:ext cx="762496" cy="115801"/>
          </a:xfrm>
          <a:prstGeom prst="bentConnector2">
            <a:avLst/>
          </a:prstGeom>
          <a:noFill/>
          <a:ln w="19050" cap="flat" cmpd="sng" algn="ctr">
            <a:solidFill>
              <a:sysClr val="windowText" lastClr="000000"/>
            </a:solidFill>
            <a:prstDash val="solid"/>
            <a:tailEnd type="triangle"/>
          </a:ln>
          <a:effectLst/>
        </p:spPr>
      </p:cxnSp>
      <p:cxnSp>
        <p:nvCxnSpPr>
          <p:cNvPr id="86" name="肘形连接符 73">
            <a:extLst>
              <a:ext uri="{FF2B5EF4-FFF2-40B4-BE49-F238E27FC236}">
                <a16:creationId xmlns:a16="http://schemas.microsoft.com/office/drawing/2014/main" id="{0716C71E-A2C8-4B36-954E-AD5DF4DDFDB5}"/>
              </a:ext>
            </a:extLst>
          </p:cNvPr>
          <p:cNvCxnSpPr>
            <a:stCxn id="82" idx="2"/>
            <a:endCxn id="75" idx="1"/>
          </p:cNvCxnSpPr>
          <p:nvPr/>
        </p:nvCxnSpPr>
        <p:spPr>
          <a:xfrm rot="16200000" flipH="1">
            <a:off x="4061043" y="4853992"/>
            <a:ext cx="989901" cy="124378"/>
          </a:xfrm>
          <a:prstGeom prst="bentConnector2">
            <a:avLst/>
          </a:prstGeom>
          <a:noFill/>
          <a:ln w="19050" cap="flat" cmpd="sng" algn="ctr">
            <a:solidFill>
              <a:sysClr val="windowText" lastClr="000000"/>
            </a:solidFill>
            <a:prstDash val="solid"/>
            <a:tailEnd type="triangle"/>
          </a:ln>
          <a:effectLst/>
        </p:spPr>
      </p:cxnSp>
      <p:sp>
        <p:nvSpPr>
          <p:cNvPr id="87" name="矩形 76">
            <a:extLst>
              <a:ext uri="{FF2B5EF4-FFF2-40B4-BE49-F238E27FC236}">
                <a16:creationId xmlns:a16="http://schemas.microsoft.com/office/drawing/2014/main" id="{321F0A63-9BBC-4A87-8EE6-E42E2B2C477A}"/>
              </a:ext>
            </a:extLst>
          </p:cNvPr>
          <p:cNvSpPr/>
          <p:nvPr/>
        </p:nvSpPr>
        <p:spPr>
          <a:xfrm>
            <a:off x="1665883" y="6006694"/>
            <a:ext cx="721057"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CR3</a:t>
            </a:r>
            <a:endParaRPr lang="zh-CN" altLang="en-US" kern="0" dirty="0">
              <a:solidFill>
                <a:prstClr val="black"/>
              </a:solidFill>
              <a:latin typeface="Courier New"/>
              <a:ea typeface="华文中宋"/>
            </a:endParaRPr>
          </a:p>
        </p:txBody>
      </p:sp>
      <p:cxnSp>
        <p:nvCxnSpPr>
          <p:cNvPr id="88" name="肘形连接符 77">
            <a:extLst>
              <a:ext uri="{FF2B5EF4-FFF2-40B4-BE49-F238E27FC236}">
                <a16:creationId xmlns:a16="http://schemas.microsoft.com/office/drawing/2014/main" id="{67025FA9-D037-4066-976F-2E4A867D4E55}"/>
              </a:ext>
            </a:extLst>
          </p:cNvPr>
          <p:cNvCxnSpPr>
            <a:stCxn id="87" idx="0"/>
            <a:endCxn id="69" idx="0"/>
          </p:cNvCxnSpPr>
          <p:nvPr/>
        </p:nvCxnSpPr>
        <p:spPr>
          <a:xfrm rot="5400000" flipH="1" flipV="1">
            <a:off x="1774216" y="5165544"/>
            <a:ext cx="1093349" cy="588957"/>
          </a:xfrm>
          <a:prstGeom prst="bentConnector3">
            <a:avLst>
              <a:gd name="adj1" fmla="val 120908"/>
            </a:avLst>
          </a:prstGeom>
          <a:noFill/>
          <a:ln w="19050" cap="flat" cmpd="sng" algn="ctr">
            <a:solidFill>
              <a:sysClr val="windowText" lastClr="000000"/>
            </a:solidFill>
            <a:prstDash val="solid"/>
            <a:tailEnd type="triangle"/>
          </a:ln>
          <a:effectLst/>
        </p:spPr>
      </p:cxnSp>
      <p:cxnSp>
        <p:nvCxnSpPr>
          <p:cNvPr id="89" name="肘形连接符 80">
            <a:extLst>
              <a:ext uri="{FF2B5EF4-FFF2-40B4-BE49-F238E27FC236}">
                <a16:creationId xmlns:a16="http://schemas.microsoft.com/office/drawing/2014/main" id="{DCB9EA9C-055F-4BCA-85F2-F14FA5007017}"/>
              </a:ext>
            </a:extLst>
          </p:cNvPr>
          <p:cNvCxnSpPr>
            <a:stCxn id="64" idx="6"/>
            <a:endCxn id="66" idx="0"/>
          </p:cNvCxnSpPr>
          <p:nvPr/>
        </p:nvCxnSpPr>
        <p:spPr>
          <a:xfrm>
            <a:off x="4896012" y="3650948"/>
            <a:ext cx="2326824" cy="929856"/>
          </a:xfrm>
          <a:prstGeom prst="bentConnector2">
            <a:avLst/>
          </a:prstGeom>
          <a:noFill/>
          <a:ln w="19050" cap="flat" cmpd="sng" algn="ctr">
            <a:solidFill>
              <a:sysClr val="windowText" lastClr="000000"/>
            </a:solidFill>
            <a:prstDash val="solid"/>
            <a:tailEnd type="triangle"/>
          </a:ln>
          <a:effectLst/>
        </p:spPr>
      </p:cxnSp>
      <p:cxnSp>
        <p:nvCxnSpPr>
          <p:cNvPr id="90" name="肘形连接符 83">
            <a:extLst>
              <a:ext uri="{FF2B5EF4-FFF2-40B4-BE49-F238E27FC236}">
                <a16:creationId xmlns:a16="http://schemas.microsoft.com/office/drawing/2014/main" id="{81C92CF4-53D5-4117-AB06-721ADCEC172A}"/>
              </a:ext>
            </a:extLst>
          </p:cNvPr>
          <p:cNvCxnSpPr>
            <a:stCxn id="61" idx="3"/>
            <a:endCxn id="67" idx="0"/>
          </p:cNvCxnSpPr>
          <p:nvPr/>
        </p:nvCxnSpPr>
        <p:spPr>
          <a:xfrm>
            <a:off x="4711286" y="1844049"/>
            <a:ext cx="3811201" cy="2736754"/>
          </a:xfrm>
          <a:prstGeom prst="bentConnector2">
            <a:avLst/>
          </a:prstGeom>
          <a:noFill/>
          <a:ln w="19050" cap="flat" cmpd="sng" algn="ctr">
            <a:solidFill>
              <a:sysClr val="windowText" lastClr="000000"/>
            </a:solidFill>
            <a:prstDash val="solid"/>
            <a:tailEnd type="triangle"/>
          </a:ln>
          <a:effectLst/>
        </p:spPr>
      </p:cxnSp>
      <p:cxnSp>
        <p:nvCxnSpPr>
          <p:cNvPr id="91" name="肘形连接符 86">
            <a:extLst>
              <a:ext uri="{FF2B5EF4-FFF2-40B4-BE49-F238E27FC236}">
                <a16:creationId xmlns:a16="http://schemas.microsoft.com/office/drawing/2014/main" id="{92025AA6-EB85-439D-8171-EBA6C9B2F637}"/>
              </a:ext>
            </a:extLst>
          </p:cNvPr>
          <p:cNvCxnSpPr>
            <a:stCxn id="58" idx="1"/>
            <a:endCxn id="68" idx="1"/>
          </p:cNvCxnSpPr>
          <p:nvPr/>
        </p:nvCxnSpPr>
        <p:spPr>
          <a:xfrm rot="10800000" flipV="1">
            <a:off x="1966820" y="1846903"/>
            <a:ext cx="145169" cy="2414987"/>
          </a:xfrm>
          <a:prstGeom prst="bentConnector3">
            <a:avLst>
              <a:gd name="adj1" fmla="val 257472"/>
            </a:avLst>
          </a:prstGeom>
          <a:noFill/>
          <a:ln w="19050" cap="flat" cmpd="sng" algn="ctr">
            <a:solidFill>
              <a:sysClr val="windowText" lastClr="000000"/>
            </a:solidFill>
            <a:prstDash val="solid"/>
            <a:tailEnd type="triangle"/>
          </a:ln>
          <a:effectLst/>
        </p:spPr>
      </p:cxnSp>
      <p:cxnSp>
        <p:nvCxnSpPr>
          <p:cNvPr id="92" name="肘形连接符 90">
            <a:extLst>
              <a:ext uri="{FF2B5EF4-FFF2-40B4-BE49-F238E27FC236}">
                <a16:creationId xmlns:a16="http://schemas.microsoft.com/office/drawing/2014/main" id="{369D5232-9D12-4A10-9972-4CBD031869F6}"/>
              </a:ext>
            </a:extLst>
          </p:cNvPr>
          <p:cNvCxnSpPr>
            <a:stCxn id="58" idx="2"/>
            <a:endCxn id="62" idx="0"/>
          </p:cNvCxnSpPr>
          <p:nvPr/>
        </p:nvCxnSpPr>
        <p:spPr>
          <a:xfrm rot="16200000" flipH="1">
            <a:off x="2978310" y="2042022"/>
            <a:ext cx="743898" cy="676933"/>
          </a:xfrm>
          <a:prstGeom prst="bentConnector3">
            <a:avLst>
              <a:gd name="adj1" fmla="val 50000"/>
            </a:avLst>
          </a:prstGeom>
          <a:noFill/>
          <a:ln w="19050" cap="flat" cmpd="sng" algn="ctr">
            <a:solidFill>
              <a:sysClr val="windowText" lastClr="000000"/>
            </a:solidFill>
            <a:prstDash val="solid"/>
            <a:tailEnd type="triangle"/>
          </a:ln>
          <a:effectLst/>
        </p:spPr>
      </p:cxnSp>
      <p:cxnSp>
        <p:nvCxnSpPr>
          <p:cNvPr id="93" name="肘形连接符 98">
            <a:extLst>
              <a:ext uri="{FF2B5EF4-FFF2-40B4-BE49-F238E27FC236}">
                <a16:creationId xmlns:a16="http://schemas.microsoft.com/office/drawing/2014/main" id="{03EE858F-4347-4B18-AEBD-4C2004EA3522}"/>
              </a:ext>
            </a:extLst>
          </p:cNvPr>
          <p:cNvCxnSpPr>
            <a:stCxn id="76" idx="3"/>
            <a:endCxn id="66" idx="0"/>
          </p:cNvCxnSpPr>
          <p:nvPr/>
        </p:nvCxnSpPr>
        <p:spPr>
          <a:xfrm flipV="1">
            <a:off x="4947825" y="4580804"/>
            <a:ext cx="2275013" cy="830328"/>
          </a:xfrm>
          <a:prstGeom prst="bentConnector4">
            <a:avLst>
              <a:gd name="adj1" fmla="val 30224"/>
              <a:gd name="adj2" fmla="val 127531"/>
            </a:avLst>
          </a:prstGeom>
          <a:noFill/>
          <a:ln w="19050" cap="flat" cmpd="sng" algn="ctr">
            <a:solidFill>
              <a:sysClr val="windowText" lastClr="000000"/>
            </a:solidFill>
            <a:prstDash val="solid"/>
            <a:tailEnd type="triangle"/>
          </a:ln>
          <a:effectLst/>
        </p:spPr>
      </p:cxnSp>
      <p:sp>
        <p:nvSpPr>
          <p:cNvPr id="94" name="文本框 101">
            <a:extLst>
              <a:ext uri="{FF2B5EF4-FFF2-40B4-BE49-F238E27FC236}">
                <a16:creationId xmlns:a16="http://schemas.microsoft.com/office/drawing/2014/main" id="{81283EB4-9530-4D6B-9669-5213711B72CF}"/>
              </a:ext>
            </a:extLst>
          </p:cNvPr>
          <p:cNvSpPr txBox="1"/>
          <p:nvPr/>
        </p:nvSpPr>
        <p:spPr>
          <a:xfrm>
            <a:off x="2465881" y="1946987"/>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36</a:t>
            </a:r>
            <a:endParaRPr lang="zh-CN" altLang="en-US" b="1" dirty="0">
              <a:solidFill>
                <a:srgbClr val="FF0000"/>
              </a:solidFill>
              <a:latin typeface="Courier New"/>
              <a:ea typeface="华文中宋"/>
            </a:endParaRPr>
          </a:p>
        </p:txBody>
      </p:sp>
      <p:sp>
        <p:nvSpPr>
          <p:cNvPr id="95" name="文本框 102">
            <a:extLst>
              <a:ext uri="{FF2B5EF4-FFF2-40B4-BE49-F238E27FC236}">
                <a16:creationId xmlns:a16="http://schemas.microsoft.com/office/drawing/2014/main" id="{F1B7EB2E-72F3-4463-A9C8-E1C8D0227D7C}"/>
              </a:ext>
            </a:extLst>
          </p:cNvPr>
          <p:cNvSpPr txBox="1"/>
          <p:nvPr/>
        </p:nvSpPr>
        <p:spPr>
          <a:xfrm>
            <a:off x="4088570" y="1946987"/>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12</a:t>
            </a:r>
            <a:endParaRPr lang="zh-CN" altLang="en-US" b="1" dirty="0">
              <a:solidFill>
                <a:srgbClr val="FF0000"/>
              </a:solidFill>
              <a:latin typeface="Courier New"/>
              <a:ea typeface="华文中宋"/>
            </a:endParaRPr>
          </a:p>
        </p:txBody>
      </p:sp>
      <p:sp>
        <p:nvSpPr>
          <p:cNvPr id="96" name="文本框 103">
            <a:extLst>
              <a:ext uri="{FF2B5EF4-FFF2-40B4-BE49-F238E27FC236}">
                <a16:creationId xmlns:a16="http://schemas.microsoft.com/office/drawing/2014/main" id="{D47155D9-B8E8-43D5-9CDF-93F26AEF44AD}"/>
              </a:ext>
            </a:extLst>
          </p:cNvPr>
          <p:cNvSpPr txBox="1"/>
          <p:nvPr/>
        </p:nvSpPr>
        <p:spPr>
          <a:xfrm>
            <a:off x="2401526" y="1192907"/>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48</a:t>
            </a:r>
            <a:endParaRPr lang="zh-CN" altLang="en-US" b="1" dirty="0">
              <a:solidFill>
                <a:srgbClr val="FF0000"/>
              </a:solidFill>
              <a:latin typeface="Courier New"/>
              <a:ea typeface="华文中宋"/>
            </a:endParaRPr>
          </a:p>
        </p:txBody>
      </p:sp>
      <p:sp>
        <p:nvSpPr>
          <p:cNvPr id="97" name="文本框 104">
            <a:extLst>
              <a:ext uri="{FF2B5EF4-FFF2-40B4-BE49-F238E27FC236}">
                <a16:creationId xmlns:a16="http://schemas.microsoft.com/office/drawing/2014/main" id="{BFF55C68-F898-43E0-9B27-9E13200296A2}"/>
              </a:ext>
            </a:extLst>
          </p:cNvPr>
          <p:cNvSpPr txBox="1"/>
          <p:nvPr/>
        </p:nvSpPr>
        <p:spPr>
          <a:xfrm>
            <a:off x="2157277" y="3817221"/>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9</a:t>
            </a:r>
            <a:endParaRPr lang="zh-CN" altLang="en-US" b="1" dirty="0">
              <a:solidFill>
                <a:srgbClr val="FF0000"/>
              </a:solidFill>
              <a:latin typeface="Courier New"/>
              <a:ea typeface="华文中宋"/>
            </a:endParaRPr>
          </a:p>
        </p:txBody>
      </p:sp>
      <p:sp>
        <p:nvSpPr>
          <p:cNvPr id="98" name="文本框 107">
            <a:extLst>
              <a:ext uri="{FF2B5EF4-FFF2-40B4-BE49-F238E27FC236}">
                <a16:creationId xmlns:a16="http://schemas.microsoft.com/office/drawing/2014/main" id="{29F6F3C5-F168-42AE-A434-D9E492E47661}"/>
              </a:ext>
            </a:extLst>
          </p:cNvPr>
          <p:cNvSpPr txBox="1"/>
          <p:nvPr/>
        </p:nvSpPr>
        <p:spPr>
          <a:xfrm>
            <a:off x="2881244" y="3817221"/>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9</a:t>
            </a:r>
            <a:endParaRPr lang="zh-CN" altLang="en-US" b="1" dirty="0">
              <a:solidFill>
                <a:srgbClr val="FF0000"/>
              </a:solidFill>
              <a:latin typeface="Courier New"/>
              <a:ea typeface="华文中宋"/>
            </a:endParaRPr>
          </a:p>
        </p:txBody>
      </p:sp>
      <p:sp>
        <p:nvSpPr>
          <p:cNvPr id="99" name="文本框 108">
            <a:extLst>
              <a:ext uri="{FF2B5EF4-FFF2-40B4-BE49-F238E27FC236}">
                <a16:creationId xmlns:a16="http://schemas.microsoft.com/office/drawing/2014/main" id="{80E9B617-E6C5-4B89-92B7-6948D88520A4}"/>
              </a:ext>
            </a:extLst>
          </p:cNvPr>
          <p:cNvSpPr txBox="1"/>
          <p:nvPr/>
        </p:nvSpPr>
        <p:spPr>
          <a:xfrm>
            <a:off x="3611311" y="3825198"/>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9</a:t>
            </a:r>
            <a:endParaRPr lang="zh-CN" altLang="en-US" b="1" dirty="0">
              <a:solidFill>
                <a:srgbClr val="FF0000"/>
              </a:solidFill>
              <a:latin typeface="Courier New"/>
              <a:ea typeface="华文中宋"/>
            </a:endParaRPr>
          </a:p>
        </p:txBody>
      </p:sp>
      <p:sp>
        <p:nvSpPr>
          <p:cNvPr id="100" name="文本框 109">
            <a:extLst>
              <a:ext uri="{FF2B5EF4-FFF2-40B4-BE49-F238E27FC236}">
                <a16:creationId xmlns:a16="http://schemas.microsoft.com/office/drawing/2014/main" id="{2AA7A3B7-5A6E-41E0-817E-DB90A5E17E39}"/>
              </a:ext>
            </a:extLst>
          </p:cNvPr>
          <p:cNvSpPr txBox="1"/>
          <p:nvPr/>
        </p:nvSpPr>
        <p:spPr>
          <a:xfrm>
            <a:off x="4336102" y="3817221"/>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9</a:t>
            </a:r>
            <a:endParaRPr lang="zh-CN" altLang="en-US" b="1" dirty="0">
              <a:solidFill>
                <a:srgbClr val="FF0000"/>
              </a:solidFill>
              <a:latin typeface="Courier New"/>
              <a:ea typeface="华文中宋"/>
            </a:endParaRPr>
          </a:p>
        </p:txBody>
      </p:sp>
      <p:sp>
        <p:nvSpPr>
          <p:cNvPr id="101" name="文本框 110">
            <a:extLst>
              <a:ext uri="{FF2B5EF4-FFF2-40B4-BE49-F238E27FC236}">
                <a16:creationId xmlns:a16="http://schemas.microsoft.com/office/drawing/2014/main" id="{A564BBF7-505C-4592-8E66-A794B87A0333}"/>
              </a:ext>
            </a:extLst>
          </p:cNvPr>
          <p:cNvSpPr txBox="1"/>
          <p:nvPr/>
        </p:nvSpPr>
        <p:spPr>
          <a:xfrm>
            <a:off x="5772909" y="3029504"/>
            <a:ext cx="624840" cy="646331"/>
          </a:xfrm>
          <a:prstGeom prst="rect">
            <a:avLst/>
          </a:prstGeom>
          <a:noFill/>
        </p:spPr>
        <p:txBody>
          <a:bodyPr wrap="square" rtlCol="0">
            <a:spAutoFit/>
          </a:bodyPr>
          <a:lstStyle/>
          <a:p>
            <a:r>
              <a:rPr lang="en-US" altLang="zh-CN" dirty="0">
                <a:solidFill>
                  <a:prstClr val="black"/>
                </a:solidFill>
                <a:latin typeface="Courier New"/>
                <a:ea typeface="华文中宋"/>
              </a:rPr>
              <a:t>TLB</a:t>
            </a:r>
          </a:p>
          <a:p>
            <a:r>
              <a:rPr lang="en-US" altLang="zh-CN" dirty="0">
                <a:solidFill>
                  <a:prstClr val="black"/>
                </a:solidFill>
                <a:latin typeface="Courier New"/>
                <a:ea typeface="华文中宋"/>
              </a:rPr>
              <a:t>Hit</a:t>
            </a:r>
            <a:endParaRPr lang="zh-CN" altLang="en-US" dirty="0">
              <a:solidFill>
                <a:prstClr val="black"/>
              </a:solidFill>
              <a:latin typeface="Courier New"/>
              <a:ea typeface="华文中宋"/>
            </a:endParaRPr>
          </a:p>
        </p:txBody>
      </p:sp>
      <p:sp>
        <p:nvSpPr>
          <p:cNvPr id="102" name="文本框 111">
            <a:extLst>
              <a:ext uri="{FF2B5EF4-FFF2-40B4-BE49-F238E27FC236}">
                <a16:creationId xmlns:a16="http://schemas.microsoft.com/office/drawing/2014/main" id="{1E180281-B0E3-47E9-A136-E4F911DCAC31}"/>
              </a:ext>
            </a:extLst>
          </p:cNvPr>
          <p:cNvSpPr txBox="1"/>
          <p:nvPr/>
        </p:nvSpPr>
        <p:spPr>
          <a:xfrm>
            <a:off x="1726982" y="2991348"/>
            <a:ext cx="823688" cy="646331"/>
          </a:xfrm>
          <a:prstGeom prst="rect">
            <a:avLst/>
          </a:prstGeom>
          <a:noFill/>
        </p:spPr>
        <p:txBody>
          <a:bodyPr wrap="square" rtlCol="0">
            <a:spAutoFit/>
          </a:bodyPr>
          <a:lstStyle/>
          <a:p>
            <a:r>
              <a:rPr lang="en-US" altLang="zh-CN" dirty="0">
                <a:solidFill>
                  <a:prstClr val="black"/>
                </a:solidFill>
                <a:latin typeface="Courier New"/>
                <a:ea typeface="华文中宋"/>
              </a:rPr>
              <a:t>TLB</a:t>
            </a:r>
          </a:p>
          <a:p>
            <a:r>
              <a:rPr lang="en-US" altLang="zh-CN" dirty="0">
                <a:solidFill>
                  <a:prstClr val="black"/>
                </a:solidFill>
                <a:latin typeface="Courier New"/>
                <a:ea typeface="华文中宋"/>
              </a:rPr>
              <a:t>Miss</a:t>
            </a:r>
            <a:endParaRPr lang="zh-CN" altLang="en-US" dirty="0">
              <a:solidFill>
                <a:prstClr val="black"/>
              </a:solidFill>
              <a:latin typeface="Courier New"/>
              <a:ea typeface="华文中宋"/>
            </a:endParaRPr>
          </a:p>
        </p:txBody>
      </p:sp>
      <p:sp>
        <p:nvSpPr>
          <p:cNvPr id="103" name="文本框 112">
            <a:extLst>
              <a:ext uri="{FF2B5EF4-FFF2-40B4-BE49-F238E27FC236}">
                <a16:creationId xmlns:a16="http://schemas.microsoft.com/office/drawing/2014/main" id="{5DB62546-1940-479C-B254-99E460C9ED2D}"/>
              </a:ext>
            </a:extLst>
          </p:cNvPr>
          <p:cNvSpPr txBox="1"/>
          <p:nvPr/>
        </p:nvSpPr>
        <p:spPr>
          <a:xfrm>
            <a:off x="7021345" y="4881114"/>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40</a:t>
            </a:r>
            <a:endParaRPr lang="zh-CN" altLang="en-US" b="1" dirty="0">
              <a:solidFill>
                <a:srgbClr val="FF0000"/>
              </a:solidFill>
              <a:latin typeface="Courier New"/>
              <a:ea typeface="华文中宋"/>
            </a:endParaRPr>
          </a:p>
        </p:txBody>
      </p:sp>
      <p:sp>
        <p:nvSpPr>
          <p:cNvPr id="104" name="文本框 113">
            <a:extLst>
              <a:ext uri="{FF2B5EF4-FFF2-40B4-BE49-F238E27FC236}">
                <a16:creationId xmlns:a16="http://schemas.microsoft.com/office/drawing/2014/main" id="{77E0DE25-2ABE-4DE4-9BC7-608D5979C532}"/>
              </a:ext>
            </a:extLst>
          </p:cNvPr>
          <p:cNvSpPr txBox="1"/>
          <p:nvPr/>
        </p:nvSpPr>
        <p:spPr>
          <a:xfrm>
            <a:off x="8269182" y="4881114"/>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12</a:t>
            </a:r>
            <a:endParaRPr lang="zh-CN" altLang="en-US" b="1" dirty="0">
              <a:solidFill>
                <a:srgbClr val="FF0000"/>
              </a:solidFill>
              <a:latin typeface="Courier New"/>
              <a:ea typeface="华文中宋"/>
            </a:endParaRPr>
          </a:p>
        </p:txBody>
      </p:sp>
      <p:cxnSp>
        <p:nvCxnSpPr>
          <p:cNvPr id="105" name="肘形连接符 114">
            <a:extLst>
              <a:ext uri="{FF2B5EF4-FFF2-40B4-BE49-F238E27FC236}">
                <a16:creationId xmlns:a16="http://schemas.microsoft.com/office/drawing/2014/main" id="{3F8F2E16-A65E-45D9-A213-588BAF8FA2B8}"/>
              </a:ext>
            </a:extLst>
          </p:cNvPr>
          <p:cNvCxnSpPr>
            <a:stCxn id="67" idx="2"/>
            <a:endCxn id="107" idx="2"/>
          </p:cNvCxnSpPr>
          <p:nvPr/>
        </p:nvCxnSpPr>
        <p:spPr>
          <a:xfrm rot="16200000" flipH="1">
            <a:off x="8440962" y="4980978"/>
            <a:ext cx="849214" cy="686169"/>
          </a:xfrm>
          <a:prstGeom prst="bentConnector2">
            <a:avLst/>
          </a:prstGeom>
          <a:noFill/>
          <a:ln w="19050" cap="flat" cmpd="sng" algn="ctr">
            <a:solidFill>
              <a:sysClr val="windowText" lastClr="000000"/>
            </a:solidFill>
            <a:prstDash val="solid"/>
            <a:tailEnd type="triangle"/>
          </a:ln>
          <a:effectLst/>
        </p:spPr>
      </p:cxnSp>
      <p:sp>
        <p:nvSpPr>
          <p:cNvPr id="106" name="文本框 119">
            <a:extLst>
              <a:ext uri="{FF2B5EF4-FFF2-40B4-BE49-F238E27FC236}">
                <a16:creationId xmlns:a16="http://schemas.microsoft.com/office/drawing/2014/main" id="{9377BDDB-79A4-4209-9AD3-50E46F2CAADC}"/>
              </a:ext>
            </a:extLst>
          </p:cNvPr>
          <p:cNvSpPr txBox="1"/>
          <p:nvPr/>
        </p:nvSpPr>
        <p:spPr>
          <a:xfrm>
            <a:off x="8636001" y="5386156"/>
            <a:ext cx="572655" cy="369332"/>
          </a:xfrm>
          <a:prstGeom prst="rect">
            <a:avLst/>
          </a:prstGeom>
          <a:noFill/>
        </p:spPr>
        <p:txBody>
          <a:bodyPr wrap="square" rtlCol="0">
            <a:spAutoFit/>
          </a:bodyPr>
          <a:lstStyle/>
          <a:p>
            <a:r>
              <a:rPr lang="en-US" altLang="zh-CN" dirty="0">
                <a:solidFill>
                  <a:prstClr val="black"/>
                </a:solidFill>
                <a:latin typeface="Courier New"/>
                <a:ea typeface="华文中宋"/>
              </a:rPr>
              <a:t>PA</a:t>
            </a:r>
            <a:endParaRPr lang="zh-CN" altLang="en-US" dirty="0">
              <a:solidFill>
                <a:prstClr val="black"/>
              </a:solidFill>
              <a:latin typeface="Courier New"/>
              <a:ea typeface="华文中宋"/>
            </a:endParaRPr>
          </a:p>
        </p:txBody>
      </p:sp>
      <p:sp>
        <p:nvSpPr>
          <p:cNvPr id="107" name="椭圆 121">
            <a:extLst>
              <a:ext uri="{FF2B5EF4-FFF2-40B4-BE49-F238E27FC236}">
                <a16:creationId xmlns:a16="http://schemas.microsoft.com/office/drawing/2014/main" id="{9DA244A9-7077-43FC-BADF-C9A3595BDDCB}"/>
              </a:ext>
            </a:extLst>
          </p:cNvPr>
          <p:cNvSpPr/>
          <p:nvPr/>
        </p:nvSpPr>
        <p:spPr>
          <a:xfrm>
            <a:off x="9208654" y="5480815"/>
            <a:ext cx="1459346" cy="535709"/>
          </a:xfrm>
          <a:prstGeom prst="ellipse">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lgn="ctr">
              <a:defRPr/>
            </a:pPr>
            <a:r>
              <a:rPr lang="en-US" altLang="zh-CN" kern="0" dirty="0">
                <a:solidFill>
                  <a:prstClr val="white"/>
                </a:solidFill>
                <a:latin typeface="Courier New"/>
                <a:ea typeface="华文中宋"/>
              </a:rPr>
              <a:t>L1  Cache</a:t>
            </a:r>
            <a:endParaRPr lang="zh-CN" altLang="en-US" kern="0" dirty="0">
              <a:solidFill>
                <a:prstClr val="white"/>
              </a:solidFill>
              <a:latin typeface="Courier New"/>
              <a:ea typeface="华文中宋"/>
            </a:endParaRPr>
          </a:p>
        </p:txBody>
      </p:sp>
      <p:sp>
        <p:nvSpPr>
          <p:cNvPr id="108" name="文本框 9">
            <a:extLst>
              <a:ext uri="{FF2B5EF4-FFF2-40B4-BE49-F238E27FC236}">
                <a16:creationId xmlns:a16="http://schemas.microsoft.com/office/drawing/2014/main" id="{06ECC2DA-A804-48F6-BF1D-29B414CE6535}"/>
              </a:ext>
            </a:extLst>
          </p:cNvPr>
          <p:cNvSpPr txBox="1"/>
          <p:nvPr/>
        </p:nvSpPr>
        <p:spPr>
          <a:xfrm>
            <a:off x="2317977" y="5914300"/>
            <a:ext cx="2864240" cy="276999"/>
          </a:xfrm>
          <a:prstGeom prst="rect">
            <a:avLst/>
          </a:prstGeom>
          <a:noFill/>
        </p:spPr>
        <p:txBody>
          <a:bodyPr wrap="square" rtlCol="0">
            <a:spAutoFit/>
          </a:bodyPr>
          <a:lstStyle/>
          <a:p>
            <a:r>
              <a:rPr lang="en-US" altLang="zh-CN" sz="1200" dirty="0">
                <a:solidFill>
                  <a:prstClr val="black"/>
                </a:solidFill>
                <a:latin typeface="Courier New"/>
                <a:ea typeface="华文中宋"/>
              </a:rPr>
              <a:t>PML4    PDPT    PD      PT</a:t>
            </a:r>
            <a:endParaRPr lang="zh-CN" altLang="en-US" sz="1200" dirty="0">
              <a:solidFill>
                <a:prstClr val="black"/>
              </a:solidFill>
              <a:latin typeface="Courier New"/>
              <a:ea typeface="华文中宋"/>
            </a:endParaRPr>
          </a:p>
        </p:txBody>
      </p:sp>
      <p:sp>
        <p:nvSpPr>
          <p:cNvPr id="109" name="文本框 57">
            <a:extLst>
              <a:ext uri="{FF2B5EF4-FFF2-40B4-BE49-F238E27FC236}">
                <a16:creationId xmlns:a16="http://schemas.microsoft.com/office/drawing/2014/main" id="{02610B18-06A6-4B50-BD5C-D8DD4797DE1E}"/>
              </a:ext>
            </a:extLst>
          </p:cNvPr>
          <p:cNvSpPr txBox="1"/>
          <p:nvPr/>
        </p:nvSpPr>
        <p:spPr>
          <a:xfrm>
            <a:off x="3767988" y="2416113"/>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32</a:t>
            </a:r>
            <a:endParaRPr lang="zh-CN" altLang="en-US" b="1" dirty="0">
              <a:solidFill>
                <a:srgbClr val="FF0000"/>
              </a:solidFill>
              <a:latin typeface="Courier New"/>
              <a:ea typeface="华文中宋"/>
            </a:endParaRPr>
          </a:p>
        </p:txBody>
      </p:sp>
      <p:sp>
        <p:nvSpPr>
          <p:cNvPr id="110" name="文本框 58">
            <a:extLst>
              <a:ext uri="{FF2B5EF4-FFF2-40B4-BE49-F238E27FC236}">
                <a16:creationId xmlns:a16="http://schemas.microsoft.com/office/drawing/2014/main" id="{1E8A73FE-7D76-4A91-AA0D-F96A532CF7C5}"/>
              </a:ext>
            </a:extLst>
          </p:cNvPr>
          <p:cNvSpPr txBox="1"/>
          <p:nvPr/>
        </p:nvSpPr>
        <p:spPr>
          <a:xfrm>
            <a:off x="4470448" y="2410804"/>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4</a:t>
            </a:r>
            <a:endParaRPr lang="zh-CN" altLang="en-US" b="1" dirty="0">
              <a:solidFill>
                <a:srgbClr val="FF0000"/>
              </a:solidFill>
              <a:latin typeface="Courier New"/>
              <a:ea typeface="华文中宋"/>
            </a:endParaRPr>
          </a:p>
        </p:txBody>
      </p:sp>
    </p:spTree>
    <p:extLst>
      <p:ext uri="{BB962C8B-B14F-4D97-AF65-F5344CB8AC3E}">
        <p14:creationId xmlns:p14="http://schemas.microsoft.com/office/powerpoint/2010/main" val="610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up)">
                                      <p:cBhvr>
                                        <p:cTn id="25" dur="500"/>
                                        <p:tgtEl>
                                          <p:spTgt spid="9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up)">
                                      <p:cBhvr>
                                        <p:cTn id="37" dur="500"/>
                                        <p:tgtEl>
                                          <p:spTgt spid="6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wipe(left)">
                                      <p:cBhvr>
                                        <p:cTn id="46" dur="500"/>
                                        <p:tgtEl>
                                          <p:spTgt spid="101"/>
                                        </p:tgtEl>
                                      </p:cBhvr>
                                    </p:animEffect>
                                  </p:childTnLst>
                                </p:cTn>
                              </p:par>
                              <p:par>
                                <p:cTn id="47" presetID="22" presetClass="entr" presetSubtype="8"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wipe(left)">
                                      <p:cBhvr>
                                        <p:cTn id="49" dur="500"/>
                                        <p:tgtEl>
                                          <p:spTgt spid="89"/>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wipe(up)">
                                      <p:cBhvr>
                                        <p:cTn id="61" dur="500"/>
                                        <p:tgtEl>
                                          <p:spTgt spid="102"/>
                                        </p:tgtEl>
                                      </p:cBhvr>
                                    </p:animEffect>
                                  </p:childTnLst>
                                </p:cTn>
                              </p:par>
                              <p:par>
                                <p:cTn id="62" presetID="22" presetClass="entr" presetSubtype="1"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up)">
                                      <p:cBhvr>
                                        <p:cTn id="64" dur="500"/>
                                        <p:tgtEl>
                                          <p:spTgt spid="91"/>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wipe(left)">
                                      <p:cBhvr>
                                        <p:cTn id="68" dur="500"/>
                                        <p:tgtEl>
                                          <p:spTgt spid="6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wipe(left)">
                                      <p:cBhvr>
                                        <p:cTn id="71" dur="500"/>
                                        <p:tgtEl>
                                          <p:spTgt spid="8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wipe(left)">
                                      <p:cBhvr>
                                        <p:cTn id="74" dur="500"/>
                                        <p:tgtEl>
                                          <p:spTgt spid="8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87"/>
                                        </p:tgtEl>
                                        <p:attrNameLst>
                                          <p:attrName>style.visibility</p:attrName>
                                        </p:attrNameLst>
                                      </p:cBhvr>
                                      <p:to>
                                        <p:strVal val="visible"/>
                                      </p:to>
                                    </p:set>
                                  </p:childTnLst>
                                </p:cTn>
                              </p:par>
                            </p:childTnLst>
                          </p:cTn>
                        </p:par>
                        <p:par>
                          <p:cTn id="82" fill="hold">
                            <p:stCondLst>
                              <p:cond delay="0"/>
                            </p:stCondLst>
                            <p:childTnLst>
                              <p:par>
                                <p:cTn id="83" presetID="22" presetClass="entr" presetSubtype="4" fill="hold" nodeType="after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wipe(down)">
                                      <p:cBhvr>
                                        <p:cTn id="85" dur="500"/>
                                        <p:tgtEl>
                                          <p:spTgt spid="88"/>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wipe(up)">
                                      <p:cBhvr>
                                        <p:cTn id="89" dur="500"/>
                                        <p:tgtEl>
                                          <p:spTgt spid="83"/>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childTnLst>
                          </p:cTn>
                        </p:par>
                        <p:par>
                          <p:cTn id="97" fill="hold">
                            <p:stCondLst>
                              <p:cond delay="1500"/>
                            </p:stCondLst>
                            <p:childTnLst>
                              <p:par>
                                <p:cTn id="98" presetID="22" presetClass="entr" presetSubtype="4" fill="hold"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wipe(down)">
                                      <p:cBhvr>
                                        <p:cTn id="100" dur="500"/>
                                        <p:tgtEl>
                                          <p:spTgt spid="77"/>
                                        </p:tgtEl>
                                      </p:cBhvr>
                                    </p:animEffect>
                                  </p:childTnLst>
                                </p:cTn>
                              </p:par>
                            </p:childTnLst>
                          </p:cTn>
                        </p:par>
                        <p:par>
                          <p:cTn id="101" fill="hold">
                            <p:stCondLst>
                              <p:cond delay="2000"/>
                            </p:stCondLst>
                            <p:childTnLst>
                              <p:par>
                                <p:cTn id="102" presetID="22" presetClass="entr" presetSubtype="1" fill="hold" nodeType="after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500"/>
                                        <p:tgtEl>
                                          <p:spTgt spid="84"/>
                                        </p:tgtEl>
                                      </p:cBhvr>
                                    </p:animEffect>
                                  </p:childTnLst>
                                </p:cTn>
                              </p:par>
                            </p:childTnLst>
                          </p:cTn>
                        </p:par>
                        <p:par>
                          <p:cTn id="105" fill="hold">
                            <p:stCondLst>
                              <p:cond delay="2500"/>
                            </p:stCondLst>
                            <p:childTnLst>
                              <p:par>
                                <p:cTn id="106" presetID="10" presetClass="entr" presetSubtype="0" fill="hold" grpId="0" nodeType="after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fade">
                                      <p:cBhvr>
                                        <p:cTn id="108" dur="500"/>
                                        <p:tgtEl>
                                          <p:spTgt spid="7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fade">
                                      <p:cBhvr>
                                        <p:cTn id="111" dur="500"/>
                                        <p:tgtEl>
                                          <p:spTgt spid="72"/>
                                        </p:tgtEl>
                                      </p:cBhvr>
                                    </p:animEffect>
                                  </p:childTnLst>
                                </p:cTn>
                              </p:par>
                            </p:childTnLst>
                          </p:cTn>
                        </p:par>
                        <p:par>
                          <p:cTn id="112" fill="hold">
                            <p:stCondLst>
                              <p:cond delay="3000"/>
                            </p:stCondLst>
                            <p:childTnLst>
                              <p:par>
                                <p:cTn id="113" presetID="22" presetClass="entr" presetSubtype="4" fill="hold"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wipe(down)">
                                      <p:cBhvr>
                                        <p:cTn id="115" dur="500"/>
                                        <p:tgtEl>
                                          <p:spTgt spid="78"/>
                                        </p:tgtEl>
                                      </p:cBhvr>
                                    </p:animEffect>
                                  </p:childTnLst>
                                </p:cTn>
                              </p:par>
                            </p:childTnLst>
                          </p:cTn>
                        </p:par>
                        <p:par>
                          <p:cTn id="116" fill="hold">
                            <p:stCondLst>
                              <p:cond delay="3500"/>
                            </p:stCondLst>
                            <p:childTnLst>
                              <p:par>
                                <p:cTn id="117" presetID="22" presetClass="entr" presetSubtype="1" fill="hold" nodeType="after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wipe(up)">
                                      <p:cBhvr>
                                        <p:cTn id="119" dur="500"/>
                                        <p:tgtEl>
                                          <p:spTgt spid="85"/>
                                        </p:tgtEl>
                                      </p:cBhvr>
                                    </p:animEffect>
                                  </p:childTnLst>
                                </p:cTn>
                              </p:par>
                            </p:childTnLst>
                          </p:cTn>
                        </p:par>
                        <p:par>
                          <p:cTn id="120" fill="hold">
                            <p:stCondLst>
                              <p:cond delay="4000"/>
                            </p:stCondLst>
                            <p:childTnLst>
                              <p:par>
                                <p:cTn id="121" presetID="10" presetClass="entr" presetSubtype="0" fill="hold" grpId="0" nodeType="after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500"/>
                                        <p:tgtEl>
                                          <p:spTgt spid="7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4"/>
                                        </p:tgtEl>
                                        <p:attrNameLst>
                                          <p:attrName>style.visibility</p:attrName>
                                        </p:attrNameLst>
                                      </p:cBhvr>
                                      <p:to>
                                        <p:strVal val="visible"/>
                                      </p:to>
                                    </p:set>
                                    <p:animEffect transition="in" filter="fade">
                                      <p:cBhvr>
                                        <p:cTn id="126" dur="500"/>
                                        <p:tgtEl>
                                          <p:spTgt spid="74"/>
                                        </p:tgtEl>
                                      </p:cBhvr>
                                    </p:animEffect>
                                  </p:childTnLst>
                                </p:cTn>
                              </p:par>
                            </p:childTnLst>
                          </p:cTn>
                        </p:par>
                        <p:par>
                          <p:cTn id="127" fill="hold">
                            <p:stCondLst>
                              <p:cond delay="4500"/>
                            </p:stCondLst>
                            <p:childTnLst>
                              <p:par>
                                <p:cTn id="128" presetID="22" presetClass="entr" presetSubtype="8" fill="hold" nodeType="after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wipe(left)">
                                      <p:cBhvr>
                                        <p:cTn id="130" dur="500"/>
                                        <p:tgtEl>
                                          <p:spTgt spid="79"/>
                                        </p:tgtEl>
                                      </p:cBhvr>
                                    </p:animEffect>
                                  </p:childTnLst>
                                </p:cTn>
                              </p:par>
                            </p:childTnLst>
                          </p:cTn>
                        </p:par>
                        <p:par>
                          <p:cTn id="131" fill="hold">
                            <p:stCondLst>
                              <p:cond delay="5000"/>
                            </p:stCondLst>
                            <p:childTnLst>
                              <p:par>
                                <p:cTn id="132" presetID="22" presetClass="entr" presetSubtype="1" fill="hold" nodeType="afterEffect">
                                  <p:stCondLst>
                                    <p:cond delay="0"/>
                                  </p:stCondLst>
                                  <p:childTnLst>
                                    <p:set>
                                      <p:cBhvr>
                                        <p:cTn id="133" dur="1" fill="hold">
                                          <p:stCondLst>
                                            <p:cond delay="0"/>
                                          </p:stCondLst>
                                        </p:cTn>
                                        <p:tgtEl>
                                          <p:spTgt spid="86"/>
                                        </p:tgtEl>
                                        <p:attrNameLst>
                                          <p:attrName>style.visibility</p:attrName>
                                        </p:attrNameLst>
                                      </p:cBhvr>
                                      <p:to>
                                        <p:strVal val="visible"/>
                                      </p:to>
                                    </p:set>
                                    <p:animEffect transition="in" filter="wipe(up)">
                                      <p:cBhvr>
                                        <p:cTn id="134" dur="500"/>
                                        <p:tgtEl>
                                          <p:spTgt spid="86"/>
                                        </p:tgtEl>
                                      </p:cBhvr>
                                    </p:animEffect>
                                  </p:childTnLst>
                                </p:cTn>
                              </p:par>
                            </p:childTnLst>
                          </p:cTn>
                        </p:par>
                        <p:par>
                          <p:cTn id="135" fill="hold">
                            <p:stCondLst>
                              <p:cond delay="5500"/>
                            </p:stCondLst>
                            <p:childTnLst>
                              <p:par>
                                <p:cTn id="136" presetID="10" presetClass="entr" presetSubtype="0" fill="hold" grpId="0" nodeType="afterEffect">
                                  <p:stCondLst>
                                    <p:cond delay="0"/>
                                  </p:stCondLst>
                                  <p:childTnLst>
                                    <p:set>
                                      <p:cBhvr>
                                        <p:cTn id="137" dur="1" fill="hold">
                                          <p:stCondLst>
                                            <p:cond delay="0"/>
                                          </p:stCondLst>
                                        </p:cTn>
                                        <p:tgtEl>
                                          <p:spTgt spid="75"/>
                                        </p:tgtEl>
                                        <p:attrNameLst>
                                          <p:attrName>style.visibility</p:attrName>
                                        </p:attrNameLst>
                                      </p:cBhvr>
                                      <p:to>
                                        <p:strVal val="visible"/>
                                      </p:to>
                                    </p:set>
                                    <p:animEffect transition="in" filter="fade">
                                      <p:cBhvr>
                                        <p:cTn id="138" dur="500"/>
                                        <p:tgtEl>
                                          <p:spTgt spid="7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fade">
                                      <p:cBhvr>
                                        <p:cTn id="141" dur="500"/>
                                        <p:tgtEl>
                                          <p:spTgt spid="76"/>
                                        </p:tgtEl>
                                      </p:cBhvr>
                                    </p:animEffect>
                                  </p:childTnLst>
                                </p:cTn>
                              </p:par>
                            </p:childTnLst>
                          </p:cTn>
                        </p:par>
                        <p:par>
                          <p:cTn id="142" fill="hold">
                            <p:stCondLst>
                              <p:cond delay="6000"/>
                            </p:stCondLst>
                            <p:childTnLst>
                              <p:par>
                                <p:cTn id="143" presetID="22" presetClass="entr" presetSubtype="8" fill="hold" nodeType="afterEffect">
                                  <p:stCondLst>
                                    <p:cond delay="0"/>
                                  </p:stCondLst>
                                  <p:childTnLst>
                                    <p:set>
                                      <p:cBhvr>
                                        <p:cTn id="144" dur="1" fill="hold">
                                          <p:stCondLst>
                                            <p:cond delay="0"/>
                                          </p:stCondLst>
                                        </p:cTn>
                                        <p:tgtEl>
                                          <p:spTgt spid="93"/>
                                        </p:tgtEl>
                                        <p:attrNameLst>
                                          <p:attrName>style.visibility</p:attrName>
                                        </p:attrNameLst>
                                      </p:cBhvr>
                                      <p:to>
                                        <p:strVal val="visible"/>
                                      </p:to>
                                    </p:set>
                                    <p:animEffect transition="in" filter="wipe(left)">
                                      <p:cBhvr>
                                        <p:cTn id="145" dur="500"/>
                                        <p:tgtEl>
                                          <p:spTgt spid="93"/>
                                        </p:tgtEl>
                                      </p:cBhvr>
                                    </p:animEffect>
                                  </p:childTnLst>
                                </p:cTn>
                              </p:par>
                            </p:childTnLst>
                          </p:cTn>
                        </p:par>
                        <p:par>
                          <p:cTn id="146" fill="hold">
                            <p:stCondLst>
                              <p:cond delay="6500"/>
                            </p:stCondLst>
                            <p:childTnLst>
                              <p:par>
                                <p:cTn id="147" presetID="10" presetClass="entr" presetSubtype="0" fill="hold" grpId="0" nodeType="afterEffect">
                                  <p:stCondLst>
                                    <p:cond delay="0"/>
                                  </p:stCondLst>
                                  <p:childTnLst>
                                    <p:set>
                                      <p:cBhvr>
                                        <p:cTn id="148" dur="1" fill="hold">
                                          <p:stCondLst>
                                            <p:cond delay="0"/>
                                          </p:stCondLst>
                                        </p:cTn>
                                        <p:tgtEl>
                                          <p:spTgt spid="108"/>
                                        </p:tgtEl>
                                        <p:attrNameLst>
                                          <p:attrName>style.visibility</p:attrName>
                                        </p:attrNameLst>
                                      </p:cBhvr>
                                      <p:to>
                                        <p:strVal val="visible"/>
                                      </p:to>
                                    </p:set>
                                    <p:animEffect transition="in" filter="fade">
                                      <p:cBhvr>
                                        <p:cTn id="149" dur="500"/>
                                        <p:tgtEl>
                                          <p:spTgt spid="10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90"/>
                                        </p:tgtEl>
                                        <p:attrNameLst>
                                          <p:attrName>style.visibility</p:attrName>
                                        </p:attrNameLst>
                                      </p:cBhvr>
                                      <p:to>
                                        <p:strVal val="visible"/>
                                      </p:to>
                                    </p:set>
                                    <p:animEffect transition="in" filter="wipe(left)">
                                      <p:cBhvr>
                                        <p:cTn id="154" dur="500"/>
                                        <p:tgtEl>
                                          <p:spTgt spid="90"/>
                                        </p:tgtEl>
                                      </p:cBhvr>
                                    </p:animEffect>
                                  </p:childTnLst>
                                </p:cTn>
                              </p:par>
                            </p:childTnLst>
                          </p:cTn>
                        </p:par>
                        <p:par>
                          <p:cTn id="155" fill="hold">
                            <p:stCondLst>
                              <p:cond delay="500"/>
                            </p:stCondLst>
                            <p:childTnLst>
                              <p:par>
                                <p:cTn id="156" presetID="22" presetClass="entr" presetSubtype="8" fill="hold" nodeType="afterEffect">
                                  <p:stCondLst>
                                    <p:cond delay="0"/>
                                  </p:stCondLst>
                                  <p:childTnLst>
                                    <p:set>
                                      <p:cBhvr>
                                        <p:cTn id="157" dur="1" fill="hold">
                                          <p:stCondLst>
                                            <p:cond delay="0"/>
                                          </p:stCondLst>
                                        </p:cTn>
                                        <p:tgtEl>
                                          <p:spTgt spid="105"/>
                                        </p:tgtEl>
                                        <p:attrNameLst>
                                          <p:attrName>style.visibility</p:attrName>
                                        </p:attrNameLst>
                                      </p:cBhvr>
                                      <p:to>
                                        <p:strVal val="visible"/>
                                      </p:to>
                                    </p:set>
                                    <p:animEffect transition="in" filter="wipe(left)">
                                      <p:cBhvr>
                                        <p:cTn id="158" dur="500"/>
                                        <p:tgtEl>
                                          <p:spTgt spid="105"/>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106"/>
                                        </p:tgtEl>
                                        <p:attrNameLst>
                                          <p:attrName>style.visibility</p:attrName>
                                        </p:attrNameLst>
                                      </p:cBhvr>
                                      <p:to>
                                        <p:strVal val="visible"/>
                                      </p:to>
                                    </p:set>
                                    <p:animEffect transition="in" filter="wipe(left)">
                                      <p:cBhvr>
                                        <p:cTn id="161" dur="500"/>
                                        <p:tgtEl>
                                          <p:spTgt spid="106"/>
                                        </p:tgtEl>
                                      </p:cBhvr>
                                    </p:animEffect>
                                  </p:childTnLst>
                                </p:cTn>
                              </p:par>
                            </p:childTnLst>
                          </p:cTn>
                        </p:par>
                        <p:par>
                          <p:cTn id="162" fill="hold">
                            <p:stCondLst>
                              <p:cond delay="1000"/>
                            </p:stCondLst>
                            <p:childTnLst>
                              <p:par>
                                <p:cTn id="163" presetID="10" presetClass="entr" presetSubtype="0" fill="hold" grpId="0" nodeType="afterEffect">
                                  <p:stCondLst>
                                    <p:cond delay="0"/>
                                  </p:stCondLst>
                                  <p:childTnLst>
                                    <p:set>
                                      <p:cBhvr>
                                        <p:cTn id="164" dur="1" fill="hold">
                                          <p:stCondLst>
                                            <p:cond delay="0"/>
                                          </p:stCondLst>
                                        </p:cTn>
                                        <p:tgtEl>
                                          <p:spTgt spid="107"/>
                                        </p:tgtEl>
                                        <p:attrNameLst>
                                          <p:attrName>style.visibility</p:attrName>
                                        </p:attrNameLst>
                                      </p:cBhvr>
                                      <p:to>
                                        <p:strVal val="visible"/>
                                      </p:to>
                                    </p:set>
                                    <p:animEffect transition="in" filter="fade">
                                      <p:cBhvr>
                                        <p:cTn id="165" dur="500"/>
                                        <p:tgtEl>
                                          <p:spTgt spid="10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96"/>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94"/>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95"/>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09"/>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10"/>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97"/>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98"/>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99"/>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0"/>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103"/>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80" grpId="0" animBg="1"/>
      <p:bldP spid="81" grpId="0" animBg="1"/>
      <p:bldP spid="82" grpId="0" animBg="1"/>
      <p:bldP spid="87" grpId="0" animBg="1"/>
      <p:bldP spid="94" grpId="0"/>
      <p:bldP spid="95" grpId="0"/>
      <p:bldP spid="96" grpId="0"/>
      <p:bldP spid="97" grpId="0"/>
      <p:bldP spid="98" grpId="0"/>
      <p:bldP spid="99" grpId="0"/>
      <p:bldP spid="100" grpId="0"/>
      <p:bldP spid="101" grpId="0"/>
      <p:bldP spid="102" grpId="0"/>
      <p:bldP spid="103" grpId="0"/>
      <p:bldP spid="104" grpId="0"/>
      <p:bldP spid="106" grpId="0"/>
      <p:bldP spid="107" grpId="0" animBg="1"/>
      <p:bldP spid="108" grpId="0"/>
      <p:bldP spid="109" grpId="0"/>
      <p:bldP spid="1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4DA14-B2FC-4E18-AD4C-4C389657071F}"/>
              </a:ext>
            </a:extLst>
          </p:cNvPr>
          <p:cNvSpPr>
            <a:spLocks noGrp="1"/>
          </p:cNvSpPr>
          <p:nvPr>
            <p:ph type="sldNum" sz="quarter" idx="12"/>
          </p:nvPr>
        </p:nvSpPr>
        <p:spPr/>
        <p:txBody>
          <a:bodyPr/>
          <a:lstStyle/>
          <a:p>
            <a:fld id="{AB03D48E-8AEE-4D6C-9154-88A27571F823}" type="slidenum">
              <a:rPr lang="zh-CN" altLang="en-US">
                <a:solidFill>
                  <a:prstClr val="white"/>
                </a:solidFill>
                <a:latin typeface="Arial" panose="020B0604020202020204"/>
                <a:ea typeface="黑体" panose="02010609060101010101" pitchFamily="49" charset="-122"/>
              </a:rPr>
              <a:pPr/>
              <a:t>22</a:t>
            </a:fld>
            <a:endParaRPr lang="zh-CN" altLang="en-US" dirty="0">
              <a:solidFill>
                <a:prstClr val="white"/>
              </a:solidFill>
              <a:latin typeface="Arial" panose="020B0604020202020204"/>
              <a:ea typeface="黑体" panose="02010609060101010101" pitchFamily="49" charset="-122"/>
            </a:endParaRPr>
          </a:p>
        </p:txBody>
      </p:sp>
      <p:sp>
        <p:nvSpPr>
          <p:cNvPr id="90" name="矩形 54">
            <a:extLst>
              <a:ext uri="{FF2B5EF4-FFF2-40B4-BE49-F238E27FC236}">
                <a16:creationId xmlns:a16="http://schemas.microsoft.com/office/drawing/2014/main" id="{FCF9EF1F-A037-406B-9CE0-A57B054243BC}"/>
              </a:ext>
            </a:extLst>
          </p:cNvPr>
          <p:cNvSpPr/>
          <p:nvPr/>
        </p:nvSpPr>
        <p:spPr>
          <a:xfrm>
            <a:off x="2292098" y="2319748"/>
            <a:ext cx="1799613"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CT</a:t>
            </a:r>
            <a:endParaRPr lang="zh-CN" altLang="en-US" kern="0" dirty="0">
              <a:solidFill>
                <a:prstClr val="black"/>
              </a:solidFill>
              <a:latin typeface="Courier New"/>
              <a:ea typeface="华文中宋"/>
            </a:endParaRPr>
          </a:p>
        </p:txBody>
      </p:sp>
      <p:sp>
        <p:nvSpPr>
          <p:cNvPr id="91" name="矩形 55">
            <a:extLst>
              <a:ext uri="{FF2B5EF4-FFF2-40B4-BE49-F238E27FC236}">
                <a16:creationId xmlns:a16="http://schemas.microsoft.com/office/drawing/2014/main" id="{992F41E9-5D07-4E6C-8DF9-11EBDF7FAA35}"/>
              </a:ext>
            </a:extLst>
          </p:cNvPr>
          <p:cNvSpPr/>
          <p:nvPr/>
        </p:nvSpPr>
        <p:spPr>
          <a:xfrm>
            <a:off x="4091711" y="2319748"/>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CI</a:t>
            </a:r>
            <a:endParaRPr lang="zh-CN" altLang="en-US" kern="0" dirty="0">
              <a:solidFill>
                <a:prstClr val="black"/>
              </a:solidFill>
              <a:latin typeface="Courier New"/>
              <a:ea typeface="华文中宋"/>
            </a:endParaRPr>
          </a:p>
        </p:txBody>
      </p:sp>
      <p:sp>
        <p:nvSpPr>
          <p:cNvPr id="92" name="矩形 57">
            <a:extLst>
              <a:ext uri="{FF2B5EF4-FFF2-40B4-BE49-F238E27FC236}">
                <a16:creationId xmlns:a16="http://schemas.microsoft.com/office/drawing/2014/main" id="{2D8A40F6-4B9F-4972-A3FD-E72994247AFB}"/>
              </a:ext>
            </a:extLst>
          </p:cNvPr>
          <p:cNvSpPr/>
          <p:nvPr/>
        </p:nvSpPr>
        <p:spPr>
          <a:xfrm>
            <a:off x="4712440" y="2319748"/>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CO</a:t>
            </a:r>
            <a:endParaRPr lang="zh-CN" altLang="en-US" kern="0" dirty="0">
              <a:solidFill>
                <a:prstClr val="black"/>
              </a:solidFill>
              <a:latin typeface="Courier New"/>
              <a:ea typeface="华文中宋"/>
            </a:endParaRPr>
          </a:p>
        </p:txBody>
      </p:sp>
      <p:cxnSp>
        <p:nvCxnSpPr>
          <p:cNvPr id="93" name="肘形连接符 58">
            <a:extLst>
              <a:ext uri="{FF2B5EF4-FFF2-40B4-BE49-F238E27FC236}">
                <a16:creationId xmlns:a16="http://schemas.microsoft.com/office/drawing/2014/main" id="{2F27279E-9F01-42FB-8FC6-C2899D4C0217}"/>
              </a:ext>
            </a:extLst>
          </p:cNvPr>
          <p:cNvCxnSpPr/>
          <p:nvPr/>
        </p:nvCxnSpPr>
        <p:spPr>
          <a:xfrm rot="16200000" flipH="1">
            <a:off x="1524404" y="1729904"/>
            <a:ext cx="849214" cy="686169"/>
          </a:xfrm>
          <a:prstGeom prst="bentConnector2">
            <a:avLst/>
          </a:prstGeom>
          <a:noFill/>
          <a:ln w="19050" cap="flat" cmpd="sng" algn="ctr">
            <a:solidFill>
              <a:sysClr val="windowText" lastClr="000000"/>
            </a:solidFill>
            <a:prstDash val="solid"/>
            <a:tailEnd type="triangle"/>
          </a:ln>
          <a:effectLst/>
        </p:spPr>
      </p:cxnSp>
      <p:sp>
        <p:nvSpPr>
          <p:cNvPr id="94" name="文本框 62">
            <a:extLst>
              <a:ext uri="{FF2B5EF4-FFF2-40B4-BE49-F238E27FC236}">
                <a16:creationId xmlns:a16="http://schemas.microsoft.com/office/drawing/2014/main" id="{4BCEEAEF-3341-4C4B-976C-3ED7DD0C8858}"/>
              </a:ext>
            </a:extLst>
          </p:cNvPr>
          <p:cNvSpPr txBox="1"/>
          <p:nvPr/>
        </p:nvSpPr>
        <p:spPr>
          <a:xfrm>
            <a:off x="1719443" y="2135082"/>
            <a:ext cx="572655" cy="369332"/>
          </a:xfrm>
          <a:prstGeom prst="rect">
            <a:avLst/>
          </a:prstGeom>
          <a:noFill/>
        </p:spPr>
        <p:txBody>
          <a:bodyPr wrap="square" rtlCol="0">
            <a:spAutoFit/>
          </a:bodyPr>
          <a:lstStyle/>
          <a:p>
            <a:r>
              <a:rPr lang="en-US" altLang="zh-CN" dirty="0">
                <a:solidFill>
                  <a:prstClr val="black"/>
                </a:solidFill>
                <a:latin typeface="Courier New"/>
                <a:ea typeface="华文中宋"/>
              </a:rPr>
              <a:t>PA</a:t>
            </a:r>
            <a:endParaRPr lang="zh-CN" altLang="en-US" dirty="0">
              <a:solidFill>
                <a:prstClr val="black"/>
              </a:solidFill>
              <a:latin typeface="Courier New"/>
              <a:ea typeface="华文中宋"/>
            </a:endParaRPr>
          </a:p>
        </p:txBody>
      </p:sp>
      <p:grpSp>
        <p:nvGrpSpPr>
          <p:cNvPr id="95" name="组合 5">
            <a:extLst>
              <a:ext uri="{FF2B5EF4-FFF2-40B4-BE49-F238E27FC236}">
                <a16:creationId xmlns:a16="http://schemas.microsoft.com/office/drawing/2014/main" id="{F60060A9-BE05-4572-9F8B-86718A47F83F}"/>
              </a:ext>
            </a:extLst>
          </p:cNvPr>
          <p:cNvGrpSpPr/>
          <p:nvPr/>
        </p:nvGrpSpPr>
        <p:grpSpPr>
          <a:xfrm>
            <a:off x="3627120" y="3416559"/>
            <a:ext cx="3284220" cy="2076776"/>
            <a:chOff x="2103120" y="3276600"/>
            <a:chExt cx="3284220" cy="2076776"/>
          </a:xfrm>
        </p:grpSpPr>
        <p:sp>
          <p:nvSpPr>
            <p:cNvPr id="96" name="矩形 4">
              <a:extLst>
                <a:ext uri="{FF2B5EF4-FFF2-40B4-BE49-F238E27FC236}">
                  <a16:creationId xmlns:a16="http://schemas.microsoft.com/office/drawing/2014/main" id="{6FBF3767-F708-4D0D-8013-619DAEA74EC3}"/>
                </a:ext>
              </a:extLst>
            </p:cNvPr>
            <p:cNvSpPr/>
            <p:nvPr/>
          </p:nvSpPr>
          <p:spPr>
            <a:xfrm>
              <a:off x="210312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97" name="矩形 63">
              <a:extLst>
                <a:ext uri="{FF2B5EF4-FFF2-40B4-BE49-F238E27FC236}">
                  <a16:creationId xmlns:a16="http://schemas.microsoft.com/office/drawing/2014/main" id="{1F6E4CA1-57D4-446D-AF19-2FEEF2B91428}"/>
                </a:ext>
              </a:extLst>
            </p:cNvPr>
            <p:cNvSpPr/>
            <p:nvPr/>
          </p:nvSpPr>
          <p:spPr>
            <a:xfrm>
              <a:off x="251460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98" name="矩形 65">
              <a:extLst>
                <a:ext uri="{FF2B5EF4-FFF2-40B4-BE49-F238E27FC236}">
                  <a16:creationId xmlns:a16="http://schemas.microsoft.com/office/drawing/2014/main" id="{53E3EEFD-64DF-449F-BCB5-FC2F9930B47E}"/>
                </a:ext>
              </a:extLst>
            </p:cNvPr>
            <p:cNvSpPr/>
            <p:nvPr/>
          </p:nvSpPr>
          <p:spPr>
            <a:xfrm>
              <a:off x="292608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99" name="矩形 66">
              <a:extLst>
                <a:ext uri="{FF2B5EF4-FFF2-40B4-BE49-F238E27FC236}">
                  <a16:creationId xmlns:a16="http://schemas.microsoft.com/office/drawing/2014/main" id="{B5A0FD23-5566-4788-B797-54E79F2B5880}"/>
                </a:ext>
              </a:extLst>
            </p:cNvPr>
            <p:cNvSpPr/>
            <p:nvPr/>
          </p:nvSpPr>
          <p:spPr>
            <a:xfrm>
              <a:off x="333756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0" name="矩形 68">
              <a:extLst>
                <a:ext uri="{FF2B5EF4-FFF2-40B4-BE49-F238E27FC236}">
                  <a16:creationId xmlns:a16="http://schemas.microsoft.com/office/drawing/2014/main" id="{16E26DCB-BF7C-4894-B37F-C862C0A4F27B}"/>
                </a:ext>
              </a:extLst>
            </p:cNvPr>
            <p:cNvSpPr/>
            <p:nvPr/>
          </p:nvSpPr>
          <p:spPr>
            <a:xfrm>
              <a:off x="374142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1" name="矩形 69">
              <a:extLst>
                <a:ext uri="{FF2B5EF4-FFF2-40B4-BE49-F238E27FC236}">
                  <a16:creationId xmlns:a16="http://schemas.microsoft.com/office/drawing/2014/main" id="{11339801-6A33-422E-8C80-693953DBFA1A}"/>
                </a:ext>
              </a:extLst>
            </p:cNvPr>
            <p:cNvSpPr/>
            <p:nvPr/>
          </p:nvSpPr>
          <p:spPr>
            <a:xfrm>
              <a:off x="415290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2" name="矩形 71">
              <a:extLst>
                <a:ext uri="{FF2B5EF4-FFF2-40B4-BE49-F238E27FC236}">
                  <a16:creationId xmlns:a16="http://schemas.microsoft.com/office/drawing/2014/main" id="{E8EE8BEB-472D-4B0E-A4AF-21B4180F8A62}"/>
                </a:ext>
              </a:extLst>
            </p:cNvPr>
            <p:cNvSpPr/>
            <p:nvPr/>
          </p:nvSpPr>
          <p:spPr>
            <a:xfrm>
              <a:off x="456438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3" name="矩形 72">
              <a:extLst>
                <a:ext uri="{FF2B5EF4-FFF2-40B4-BE49-F238E27FC236}">
                  <a16:creationId xmlns:a16="http://schemas.microsoft.com/office/drawing/2014/main" id="{0A32635B-B385-4D48-89EB-FA6B64705B35}"/>
                </a:ext>
              </a:extLst>
            </p:cNvPr>
            <p:cNvSpPr/>
            <p:nvPr/>
          </p:nvSpPr>
          <p:spPr>
            <a:xfrm>
              <a:off x="4975860" y="3276600"/>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4" name="矩形 74">
              <a:extLst>
                <a:ext uri="{FF2B5EF4-FFF2-40B4-BE49-F238E27FC236}">
                  <a16:creationId xmlns:a16="http://schemas.microsoft.com/office/drawing/2014/main" id="{6B960B47-09CA-4334-9777-1E78F926D7CA}"/>
                </a:ext>
              </a:extLst>
            </p:cNvPr>
            <p:cNvSpPr/>
            <p:nvPr/>
          </p:nvSpPr>
          <p:spPr>
            <a:xfrm>
              <a:off x="210312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5" name="矩形 75">
              <a:extLst>
                <a:ext uri="{FF2B5EF4-FFF2-40B4-BE49-F238E27FC236}">
                  <a16:creationId xmlns:a16="http://schemas.microsoft.com/office/drawing/2014/main" id="{3A64437C-AB6B-4F38-AC58-62FDD1BA495B}"/>
                </a:ext>
              </a:extLst>
            </p:cNvPr>
            <p:cNvSpPr/>
            <p:nvPr/>
          </p:nvSpPr>
          <p:spPr>
            <a:xfrm>
              <a:off x="251460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6" name="矩形 78">
              <a:extLst>
                <a:ext uri="{FF2B5EF4-FFF2-40B4-BE49-F238E27FC236}">
                  <a16:creationId xmlns:a16="http://schemas.microsoft.com/office/drawing/2014/main" id="{95CFA605-8F01-49D7-A290-19EB2C7EFEFE}"/>
                </a:ext>
              </a:extLst>
            </p:cNvPr>
            <p:cNvSpPr/>
            <p:nvPr/>
          </p:nvSpPr>
          <p:spPr>
            <a:xfrm>
              <a:off x="292608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7" name="矩形 79">
              <a:extLst>
                <a:ext uri="{FF2B5EF4-FFF2-40B4-BE49-F238E27FC236}">
                  <a16:creationId xmlns:a16="http://schemas.microsoft.com/office/drawing/2014/main" id="{93BF3234-9424-448D-A51C-A75160AEDD2E}"/>
                </a:ext>
              </a:extLst>
            </p:cNvPr>
            <p:cNvSpPr/>
            <p:nvPr/>
          </p:nvSpPr>
          <p:spPr>
            <a:xfrm>
              <a:off x="333756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8" name="矩形 81">
              <a:extLst>
                <a:ext uri="{FF2B5EF4-FFF2-40B4-BE49-F238E27FC236}">
                  <a16:creationId xmlns:a16="http://schemas.microsoft.com/office/drawing/2014/main" id="{221AEE4A-911E-4D88-9487-B5AA5B68A59F}"/>
                </a:ext>
              </a:extLst>
            </p:cNvPr>
            <p:cNvSpPr/>
            <p:nvPr/>
          </p:nvSpPr>
          <p:spPr>
            <a:xfrm>
              <a:off x="374142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09" name="矩形 82">
              <a:extLst>
                <a:ext uri="{FF2B5EF4-FFF2-40B4-BE49-F238E27FC236}">
                  <a16:creationId xmlns:a16="http://schemas.microsoft.com/office/drawing/2014/main" id="{DA9CA2EB-A77F-45FA-92C3-FF77936035FF}"/>
                </a:ext>
              </a:extLst>
            </p:cNvPr>
            <p:cNvSpPr/>
            <p:nvPr/>
          </p:nvSpPr>
          <p:spPr>
            <a:xfrm>
              <a:off x="415290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0" name="矩形 84">
              <a:extLst>
                <a:ext uri="{FF2B5EF4-FFF2-40B4-BE49-F238E27FC236}">
                  <a16:creationId xmlns:a16="http://schemas.microsoft.com/office/drawing/2014/main" id="{A5F027AA-E5C2-420B-ABC5-D6489AE00756}"/>
                </a:ext>
              </a:extLst>
            </p:cNvPr>
            <p:cNvSpPr/>
            <p:nvPr/>
          </p:nvSpPr>
          <p:spPr>
            <a:xfrm>
              <a:off x="456438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1" name="矩形 85">
              <a:extLst>
                <a:ext uri="{FF2B5EF4-FFF2-40B4-BE49-F238E27FC236}">
                  <a16:creationId xmlns:a16="http://schemas.microsoft.com/office/drawing/2014/main" id="{E442A224-D106-4402-84FA-2D4C1F9F0C41}"/>
                </a:ext>
              </a:extLst>
            </p:cNvPr>
            <p:cNvSpPr/>
            <p:nvPr/>
          </p:nvSpPr>
          <p:spPr>
            <a:xfrm>
              <a:off x="4975860" y="3584339"/>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2" name="矩形 87">
              <a:extLst>
                <a:ext uri="{FF2B5EF4-FFF2-40B4-BE49-F238E27FC236}">
                  <a16:creationId xmlns:a16="http://schemas.microsoft.com/office/drawing/2014/main" id="{08F491DE-4410-4B3E-8A89-9A7643FDD260}"/>
                </a:ext>
              </a:extLst>
            </p:cNvPr>
            <p:cNvSpPr/>
            <p:nvPr/>
          </p:nvSpPr>
          <p:spPr>
            <a:xfrm>
              <a:off x="210312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3" name="矩形 88">
              <a:extLst>
                <a:ext uri="{FF2B5EF4-FFF2-40B4-BE49-F238E27FC236}">
                  <a16:creationId xmlns:a16="http://schemas.microsoft.com/office/drawing/2014/main" id="{86D6F297-3FB4-4959-A3DB-FB8FE69CD56D}"/>
                </a:ext>
              </a:extLst>
            </p:cNvPr>
            <p:cNvSpPr/>
            <p:nvPr/>
          </p:nvSpPr>
          <p:spPr>
            <a:xfrm>
              <a:off x="251460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4" name="矩形 89">
              <a:extLst>
                <a:ext uri="{FF2B5EF4-FFF2-40B4-BE49-F238E27FC236}">
                  <a16:creationId xmlns:a16="http://schemas.microsoft.com/office/drawing/2014/main" id="{8BE7667B-0624-487D-AAA8-222DE8F00594}"/>
                </a:ext>
              </a:extLst>
            </p:cNvPr>
            <p:cNvSpPr/>
            <p:nvPr/>
          </p:nvSpPr>
          <p:spPr>
            <a:xfrm>
              <a:off x="292608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5" name="矩形 91">
              <a:extLst>
                <a:ext uri="{FF2B5EF4-FFF2-40B4-BE49-F238E27FC236}">
                  <a16:creationId xmlns:a16="http://schemas.microsoft.com/office/drawing/2014/main" id="{4D74749F-A176-4810-948D-1C04AC77091B}"/>
                </a:ext>
              </a:extLst>
            </p:cNvPr>
            <p:cNvSpPr/>
            <p:nvPr/>
          </p:nvSpPr>
          <p:spPr>
            <a:xfrm>
              <a:off x="333756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6" name="矩形 92">
              <a:extLst>
                <a:ext uri="{FF2B5EF4-FFF2-40B4-BE49-F238E27FC236}">
                  <a16:creationId xmlns:a16="http://schemas.microsoft.com/office/drawing/2014/main" id="{5376E727-92AE-499A-BD22-5CBB33C29BA4}"/>
                </a:ext>
              </a:extLst>
            </p:cNvPr>
            <p:cNvSpPr/>
            <p:nvPr/>
          </p:nvSpPr>
          <p:spPr>
            <a:xfrm>
              <a:off x="374142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7" name="矩形 93">
              <a:extLst>
                <a:ext uri="{FF2B5EF4-FFF2-40B4-BE49-F238E27FC236}">
                  <a16:creationId xmlns:a16="http://schemas.microsoft.com/office/drawing/2014/main" id="{C59FF686-CB06-4F4A-BD1C-7E63D6868E2D}"/>
                </a:ext>
              </a:extLst>
            </p:cNvPr>
            <p:cNvSpPr/>
            <p:nvPr/>
          </p:nvSpPr>
          <p:spPr>
            <a:xfrm>
              <a:off x="415290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8" name="矩形 94">
              <a:extLst>
                <a:ext uri="{FF2B5EF4-FFF2-40B4-BE49-F238E27FC236}">
                  <a16:creationId xmlns:a16="http://schemas.microsoft.com/office/drawing/2014/main" id="{ECA23AFD-24B6-4F63-A41D-DBFD263375C0}"/>
                </a:ext>
              </a:extLst>
            </p:cNvPr>
            <p:cNvSpPr/>
            <p:nvPr/>
          </p:nvSpPr>
          <p:spPr>
            <a:xfrm>
              <a:off x="456438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9" name="矩形 95">
              <a:extLst>
                <a:ext uri="{FF2B5EF4-FFF2-40B4-BE49-F238E27FC236}">
                  <a16:creationId xmlns:a16="http://schemas.microsoft.com/office/drawing/2014/main" id="{51322BBE-40B3-44D2-A48E-05DC219FD08F}"/>
                </a:ext>
              </a:extLst>
            </p:cNvPr>
            <p:cNvSpPr/>
            <p:nvPr/>
          </p:nvSpPr>
          <p:spPr>
            <a:xfrm>
              <a:off x="4975860" y="389207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0" name="矩形 136">
              <a:extLst>
                <a:ext uri="{FF2B5EF4-FFF2-40B4-BE49-F238E27FC236}">
                  <a16:creationId xmlns:a16="http://schemas.microsoft.com/office/drawing/2014/main" id="{BF97D0C1-C1E8-4449-817A-E38E72A28C94}"/>
                </a:ext>
              </a:extLst>
            </p:cNvPr>
            <p:cNvSpPr/>
            <p:nvPr/>
          </p:nvSpPr>
          <p:spPr>
            <a:xfrm>
              <a:off x="210312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1" name="矩形 137">
              <a:extLst>
                <a:ext uri="{FF2B5EF4-FFF2-40B4-BE49-F238E27FC236}">
                  <a16:creationId xmlns:a16="http://schemas.microsoft.com/office/drawing/2014/main" id="{F0CF3738-A8F9-4E8C-A551-97F0840F81D0}"/>
                </a:ext>
              </a:extLst>
            </p:cNvPr>
            <p:cNvSpPr/>
            <p:nvPr/>
          </p:nvSpPr>
          <p:spPr>
            <a:xfrm>
              <a:off x="251460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2" name="矩形 138">
              <a:extLst>
                <a:ext uri="{FF2B5EF4-FFF2-40B4-BE49-F238E27FC236}">
                  <a16:creationId xmlns:a16="http://schemas.microsoft.com/office/drawing/2014/main" id="{F279C386-C532-455B-BC99-1F36B5B060E2}"/>
                </a:ext>
              </a:extLst>
            </p:cNvPr>
            <p:cNvSpPr/>
            <p:nvPr/>
          </p:nvSpPr>
          <p:spPr>
            <a:xfrm>
              <a:off x="292608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3" name="矩形 139">
              <a:extLst>
                <a:ext uri="{FF2B5EF4-FFF2-40B4-BE49-F238E27FC236}">
                  <a16:creationId xmlns:a16="http://schemas.microsoft.com/office/drawing/2014/main" id="{596CC814-5CA0-45F1-A73E-F2E8F2649FD2}"/>
                </a:ext>
              </a:extLst>
            </p:cNvPr>
            <p:cNvSpPr/>
            <p:nvPr/>
          </p:nvSpPr>
          <p:spPr>
            <a:xfrm>
              <a:off x="333756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4" name="矩形 140">
              <a:extLst>
                <a:ext uri="{FF2B5EF4-FFF2-40B4-BE49-F238E27FC236}">
                  <a16:creationId xmlns:a16="http://schemas.microsoft.com/office/drawing/2014/main" id="{203AED6F-3F2E-4AEF-814E-E2AF1C1CD66B}"/>
                </a:ext>
              </a:extLst>
            </p:cNvPr>
            <p:cNvSpPr/>
            <p:nvPr/>
          </p:nvSpPr>
          <p:spPr>
            <a:xfrm>
              <a:off x="374142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5" name="矩形 141">
              <a:extLst>
                <a:ext uri="{FF2B5EF4-FFF2-40B4-BE49-F238E27FC236}">
                  <a16:creationId xmlns:a16="http://schemas.microsoft.com/office/drawing/2014/main" id="{73B00C2D-9C5C-4669-A50D-0D2C983D1BBC}"/>
                </a:ext>
              </a:extLst>
            </p:cNvPr>
            <p:cNvSpPr/>
            <p:nvPr/>
          </p:nvSpPr>
          <p:spPr>
            <a:xfrm>
              <a:off x="415290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6" name="矩形 142">
              <a:extLst>
                <a:ext uri="{FF2B5EF4-FFF2-40B4-BE49-F238E27FC236}">
                  <a16:creationId xmlns:a16="http://schemas.microsoft.com/office/drawing/2014/main" id="{816F9634-DC11-4BBA-B941-53FD3D3CF8D3}"/>
                </a:ext>
              </a:extLst>
            </p:cNvPr>
            <p:cNvSpPr/>
            <p:nvPr/>
          </p:nvSpPr>
          <p:spPr>
            <a:xfrm>
              <a:off x="456438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7" name="矩形 143">
              <a:extLst>
                <a:ext uri="{FF2B5EF4-FFF2-40B4-BE49-F238E27FC236}">
                  <a16:creationId xmlns:a16="http://schemas.microsoft.com/office/drawing/2014/main" id="{9D7C33E0-AE2D-4254-8A78-4797CFFB57DF}"/>
                </a:ext>
              </a:extLst>
            </p:cNvPr>
            <p:cNvSpPr/>
            <p:nvPr/>
          </p:nvSpPr>
          <p:spPr>
            <a:xfrm>
              <a:off x="4975860" y="482465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8" name="矩形 144">
              <a:extLst>
                <a:ext uri="{FF2B5EF4-FFF2-40B4-BE49-F238E27FC236}">
                  <a16:creationId xmlns:a16="http://schemas.microsoft.com/office/drawing/2014/main" id="{709F0176-B945-41D4-BE26-2067C8C11F1A}"/>
                </a:ext>
              </a:extLst>
            </p:cNvPr>
            <p:cNvSpPr/>
            <p:nvPr/>
          </p:nvSpPr>
          <p:spPr>
            <a:xfrm>
              <a:off x="210312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9" name="矩形 145">
              <a:extLst>
                <a:ext uri="{FF2B5EF4-FFF2-40B4-BE49-F238E27FC236}">
                  <a16:creationId xmlns:a16="http://schemas.microsoft.com/office/drawing/2014/main" id="{03151AC4-CC17-45D9-A06E-6B445E11EE77}"/>
                </a:ext>
              </a:extLst>
            </p:cNvPr>
            <p:cNvSpPr/>
            <p:nvPr/>
          </p:nvSpPr>
          <p:spPr>
            <a:xfrm>
              <a:off x="251460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0" name="矩形 146">
              <a:extLst>
                <a:ext uri="{FF2B5EF4-FFF2-40B4-BE49-F238E27FC236}">
                  <a16:creationId xmlns:a16="http://schemas.microsoft.com/office/drawing/2014/main" id="{898A1EB3-C9E3-4654-A276-AEA8CC9EC74B}"/>
                </a:ext>
              </a:extLst>
            </p:cNvPr>
            <p:cNvSpPr/>
            <p:nvPr/>
          </p:nvSpPr>
          <p:spPr>
            <a:xfrm>
              <a:off x="292608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1" name="矩形 147">
              <a:extLst>
                <a:ext uri="{FF2B5EF4-FFF2-40B4-BE49-F238E27FC236}">
                  <a16:creationId xmlns:a16="http://schemas.microsoft.com/office/drawing/2014/main" id="{CC710C02-A5B0-4BA9-8661-EB106F2454AA}"/>
                </a:ext>
              </a:extLst>
            </p:cNvPr>
            <p:cNvSpPr/>
            <p:nvPr/>
          </p:nvSpPr>
          <p:spPr>
            <a:xfrm>
              <a:off x="333756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2" name="矩形 148">
              <a:extLst>
                <a:ext uri="{FF2B5EF4-FFF2-40B4-BE49-F238E27FC236}">
                  <a16:creationId xmlns:a16="http://schemas.microsoft.com/office/drawing/2014/main" id="{DFDA8EC1-DE8E-4289-9B02-824D7DE9614A}"/>
                </a:ext>
              </a:extLst>
            </p:cNvPr>
            <p:cNvSpPr/>
            <p:nvPr/>
          </p:nvSpPr>
          <p:spPr>
            <a:xfrm>
              <a:off x="374142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3" name="矩形 149">
              <a:extLst>
                <a:ext uri="{FF2B5EF4-FFF2-40B4-BE49-F238E27FC236}">
                  <a16:creationId xmlns:a16="http://schemas.microsoft.com/office/drawing/2014/main" id="{3FC5C47B-8A9D-48A8-BE8C-C5A4882DDA80}"/>
                </a:ext>
              </a:extLst>
            </p:cNvPr>
            <p:cNvSpPr/>
            <p:nvPr/>
          </p:nvSpPr>
          <p:spPr>
            <a:xfrm>
              <a:off x="415290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4" name="矩形 150">
              <a:extLst>
                <a:ext uri="{FF2B5EF4-FFF2-40B4-BE49-F238E27FC236}">
                  <a16:creationId xmlns:a16="http://schemas.microsoft.com/office/drawing/2014/main" id="{264D6DFB-178D-47BD-AB5C-4C3A75453668}"/>
                </a:ext>
              </a:extLst>
            </p:cNvPr>
            <p:cNvSpPr/>
            <p:nvPr/>
          </p:nvSpPr>
          <p:spPr>
            <a:xfrm>
              <a:off x="456438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5" name="矩形 151">
              <a:extLst>
                <a:ext uri="{FF2B5EF4-FFF2-40B4-BE49-F238E27FC236}">
                  <a16:creationId xmlns:a16="http://schemas.microsoft.com/office/drawing/2014/main" id="{4B190AD3-7DAA-44AE-A29B-920438D155F5}"/>
                </a:ext>
              </a:extLst>
            </p:cNvPr>
            <p:cNvSpPr/>
            <p:nvPr/>
          </p:nvSpPr>
          <p:spPr>
            <a:xfrm>
              <a:off x="4975860" y="513239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6" name="文本框 8">
              <a:extLst>
                <a:ext uri="{FF2B5EF4-FFF2-40B4-BE49-F238E27FC236}">
                  <a16:creationId xmlns:a16="http://schemas.microsoft.com/office/drawing/2014/main" id="{33E24FE8-EEE4-4F32-B11C-D169262DF3A2}"/>
                </a:ext>
              </a:extLst>
            </p:cNvPr>
            <p:cNvSpPr txBox="1"/>
            <p:nvPr/>
          </p:nvSpPr>
          <p:spPr>
            <a:xfrm>
              <a:off x="3578334" y="4199817"/>
              <a:ext cx="461665" cy="624840"/>
            </a:xfrm>
            <a:prstGeom prst="rect">
              <a:avLst/>
            </a:prstGeom>
            <a:noFill/>
          </p:spPr>
          <p:txBody>
            <a:bodyPr vert="eaVert" wrap="square" rtlCol="0">
              <a:spAutoFit/>
            </a:bodyPr>
            <a:lstStyle/>
            <a:p>
              <a:pPr>
                <a:defRPr/>
              </a:pPr>
              <a:r>
                <a:rPr lang="en-US" altLang="zh-CN" kern="0" dirty="0">
                  <a:solidFill>
                    <a:prstClr val="black"/>
                  </a:solidFill>
                  <a:latin typeface="Courier New"/>
                  <a:ea typeface="华文中宋"/>
                </a:rPr>
                <a:t>...</a:t>
              </a:r>
              <a:endParaRPr lang="zh-CN" altLang="en-US" kern="0" dirty="0">
                <a:solidFill>
                  <a:prstClr val="black"/>
                </a:solidFill>
                <a:latin typeface="Courier New"/>
                <a:ea typeface="华文中宋"/>
              </a:endParaRPr>
            </a:p>
          </p:txBody>
        </p:sp>
      </p:grpSp>
      <p:sp>
        <p:nvSpPr>
          <p:cNvPr id="137" name="文本框 9">
            <a:extLst>
              <a:ext uri="{FF2B5EF4-FFF2-40B4-BE49-F238E27FC236}">
                <a16:creationId xmlns:a16="http://schemas.microsoft.com/office/drawing/2014/main" id="{D9B166F7-8C56-464C-9132-E9C0876B5675}"/>
              </a:ext>
            </a:extLst>
          </p:cNvPr>
          <p:cNvSpPr txBox="1"/>
          <p:nvPr/>
        </p:nvSpPr>
        <p:spPr>
          <a:xfrm>
            <a:off x="3108960" y="3396244"/>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set0</a:t>
            </a:r>
            <a:endParaRPr lang="zh-CN" altLang="en-US" sz="1100" dirty="0">
              <a:solidFill>
                <a:prstClr val="black"/>
              </a:solidFill>
              <a:latin typeface="Courier New"/>
              <a:ea typeface="华文中宋"/>
            </a:endParaRPr>
          </a:p>
        </p:txBody>
      </p:sp>
      <p:sp>
        <p:nvSpPr>
          <p:cNvPr id="138" name="文本框 152">
            <a:extLst>
              <a:ext uri="{FF2B5EF4-FFF2-40B4-BE49-F238E27FC236}">
                <a16:creationId xmlns:a16="http://schemas.microsoft.com/office/drawing/2014/main" id="{43AF6EE9-78DF-4954-9332-D14763868775}"/>
              </a:ext>
            </a:extLst>
          </p:cNvPr>
          <p:cNvSpPr txBox="1"/>
          <p:nvPr/>
        </p:nvSpPr>
        <p:spPr>
          <a:xfrm>
            <a:off x="3101340" y="3703983"/>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set1</a:t>
            </a:r>
            <a:endParaRPr lang="zh-CN" altLang="en-US" sz="1100" dirty="0">
              <a:solidFill>
                <a:prstClr val="black"/>
              </a:solidFill>
              <a:latin typeface="Courier New"/>
              <a:ea typeface="华文中宋"/>
            </a:endParaRPr>
          </a:p>
        </p:txBody>
      </p:sp>
      <p:sp>
        <p:nvSpPr>
          <p:cNvPr id="139" name="文本框 153">
            <a:extLst>
              <a:ext uri="{FF2B5EF4-FFF2-40B4-BE49-F238E27FC236}">
                <a16:creationId xmlns:a16="http://schemas.microsoft.com/office/drawing/2014/main" id="{F023C6DC-C30E-487E-967A-2FD56B2746B9}"/>
              </a:ext>
            </a:extLst>
          </p:cNvPr>
          <p:cNvSpPr txBox="1"/>
          <p:nvPr/>
        </p:nvSpPr>
        <p:spPr>
          <a:xfrm>
            <a:off x="3101340" y="4008768"/>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set2</a:t>
            </a:r>
            <a:endParaRPr lang="zh-CN" altLang="en-US" sz="1100" dirty="0">
              <a:solidFill>
                <a:prstClr val="black"/>
              </a:solidFill>
              <a:latin typeface="Courier New"/>
              <a:ea typeface="华文中宋"/>
            </a:endParaRPr>
          </a:p>
        </p:txBody>
      </p:sp>
      <p:sp>
        <p:nvSpPr>
          <p:cNvPr id="140" name="文本框 154">
            <a:extLst>
              <a:ext uri="{FF2B5EF4-FFF2-40B4-BE49-F238E27FC236}">
                <a16:creationId xmlns:a16="http://schemas.microsoft.com/office/drawing/2014/main" id="{764E9F07-3A22-4BA9-84CD-4889AC9FCEBC}"/>
              </a:ext>
            </a:extLst>
          </p:cNvPr>
          <p:cNvSpPr txBox="1"/>
          <p:nvPr/>
        </p:nvSpPr>
        <p:spPr>
          <a:xfrm>
            <a:off x="2994660" y="4939226"/>
            <a:ext cx="632460" cy="261610"/>
          </a:xfrm>
          <a:prstGeom prst="rect">
            <a:avLst/>
          </a:prstGeom>
          <a:noFill/>
        </p:spPr>
        <p:txBody>
          <a:bodyPr wrap="square" rtlCol="0">
            <a:spAutoFit/>
          </a:bodyPr>
          <a:lstStyle/>
          <a:p>
            <a:r>
              <a:rPr lang="en-US" altLang="zh-CN" sz="1100" dirty="0">
                <a:solidFill>
                  <a:prstClr val="black"/>
                </a:solidFill>
                <a:latin typeface="Courier New"/>
                <a:ea typeface="华文中宋"/>
              </a:rPr>
              <a:t>set62</a:t>
            </a:r>
            <a:endParaRPr lang="zh-CN" altLang="en-US" sz="1100" dirty="0">
              <a:solidFill>
                <a:prstClr val="black"/>
              </a:solidFill>
              <a:latin typeface="Courier New"/>
              <a:ea typeface="华文中宋"/>
            </a:endParaRPr>
          </a:p>
        </p:txBody>
      </p:sp>
      <p:sp>
        <p:nvSpPr>
          <p:cNvPr id="141" name="文本框 155">
            <a:extLst>
              <a:ext uri="{FF2B5EF4-FFF2-40B4-BE49-F238E27FC236}">
                <a16:creationId xmlns:a16="http://schemas.microsoft.com/office/drawing/2014/main" id="{7F7DA4CF-0692-462D-8DDF-4936C4FD0571}"/>
              </a:ext>
            </a:extLst>
          </p:cNvPr>
          <p:cNvSpPr txBox="1"/>
          <p:nvPr/>
        </p:nvSpPr>
        <p:spPr>
          <a:xfrm>
            <a:off x="2994660" y="5252040"/>
            <a:ext cx="632460" cy="261610"/>
          </a:xfrm>
          <a:prstGeom prst="rect">
            <a:avLst/>
          </a:prstGeom>
          <a:noFill/>
        </p:spPr>
        <p:txBody>
          <a:bodyPr wrap="square" rtlCol="0">
            <a:spAutoFit/>
          </a:bodyPr>
          <a:lstStyle/>
          <a:p>
            <a:r>
              <a:rPr lang="en-US" altLang="zh-CN" sz="1100" dirty="0">
                <a:solidFill>
                  <a:prstClr val="black"/>
                </a:solidFill>
                <a:latin typeface="Courier New"/>
                <a:ea typeface="华文中宋"/>
              </a:rPr>
              <a:t>set</a:t>
            </a:r>
            <a:r>
              <a:rPr lang="en-US" altLang="zh-CN" sz="1100" b="1" dirty="0">
                <a:solidFill>
                  <a:srgbClr val="FF0000"/>
                </a:solidFill>
                <a:latin typeface="Courier New"/>
                <a:ea typeface="华文中宋"/>
              </a:rPr>
              <a:t>63</a:t>
            </a:r>
            <a:endParaRPr lang="zh-CN" altLang="en-US" sz="1100" b="1" dirty="0">
              <a:solidFill>
                <a:srgbClr val="FF0000"/>
              </a:solidFill>
              <a:latin typeface="Courier New"/>
              <a:ea typeface="华文中宋"/>
            </a:endParaRPr>
          </a:p>
        </p:txBody>
      </p:sp>
      <p:sp>
        <p:nvSpPr>
          <p:cNvPr id="142" name="文本框 10">
            <a:extLst>
              <a:ext uri="{FF2B5EF4-FFF2-40B4-BE49-F238E27FC236}">
                <a16:creationId xmlns:a16="http://schemas.microsoft.com/office/drawing/2014/main" id="{7E19711C-885A-486A-AF37-C9A2C4C25214}"/>
              </a:ext>
            </a:extLst>
          </p:cNvPr>
          <p:cNvSpPr txBox="1"/>
          <p:nvPr/>
        </p:nvSpPr>
        <p:spPr>
          <a:xfrm>
            <a:off x="4458493" y="3025046"/>
            <a:ext cx="2957260" cy="369332"/>
          </a:xfrm>
          <a:prstGeom prst="rect">
            <a:avLst/>
          </a:prstGeom>
          <a:noFill/>
        </p:spPr>
        <p:txBody>
          <a:bodyPr wrap="square" rtlCol="0">
            <a:spAutoFit/>
          </a:bodyPr>
          <a:lstStyle/>
          <a:p>
            <a:r>
              <a:rPr lang="en-US" altLang="zh-CN" dirty="0">
                <a:solidFill>
                  <a:prstClr val="black"/>
                </a:solidFill>
                <a:latin typeface="Courier New"/>
                <a:ea typeface="华文中宋"/>
              </a:rPr>
              <a:t>L1 d-cache: 8</a:t>
            </a:r>
            <a:r>
              <a:rPr lang="zh-CN" altLang="en-US" dirty="0">
                <a:solidFill>
                  <a:prstClr val="black"/>
                </a:solidFill>
                <a:latin typeface="Courier New"/>
                <a:ea typeface="华文中宋"/>
              </a:rPr>
              <a:t>行</a:t>
            </a:r>
            <a:r>
              <a:rPr lang="en-US" altLang="zh-CN" dirty="0">
                <a:solidFill>
                  <a:prstClr val="black"/>
                </a:solidFill>
                <a:latin typeface="Courier New"/>
                <a:ea typeface="华文中宋"/>
              </a:rPr>
              <a:t>/</a:t>
            </a:r>
            <a:r>
              <a:rPr lang="zh-CN" altLang="en-US" dirty="0">
                <a:solidFill>
                  <a:prstClr val="black"/>
                </a:solidFill>
                <a:latin typeface="Courier New"/>
                <a:ea typeface="华文中宋"/>
              </a:rPr>
              <a:t>组</a:t>
            </a:r>
          </a:p>
        </p:txBody>
      </p:sp>
      <p:grpSp>
        <p:nvGrpSpPr>
          <p:cNvPr id="143" name="组合 6">
            <a:extLst>
              <a:ext uri="{FF2B5EF4-FFF2-40B4-BE49-F238E27FC236}">
                <a16:creationId xmlns:a16="http://schemas.microsoft.com/office/drawing/2014/main" id="{85768B78-06FD-4725-BB2C-A8AC16120606}"/>
              </a:ext>
            </a:extLst>
          </p:cNvPr>
          <p:cNvGrpSpPr/>
          <p:nvPr/>
        </p:nvGrpSpPr>
        <p:grpSpPr>
          <a:xfrm>
            <a:off x="3627120" y="6130994"/>
            <a:ext cx="3284220" cy="220980"/>
            <a:chOff x="2103120" y="5991035"/>
            <a:chExt cx="3284220" cy="220980"/>
          </a:xfrm>
        </p:grpSpPr>
        <p:sp>
          <p:nvSpPr>
            <p:cNvPr id="144" name="矩形 156">
              <a:extLst>
                <a:ext uri="{FF2B5EF4-FFF2-40B4-BE49-F238E27FC236}">
                  <a16:creationId xmlns:a16="http://schemas.microsoft.com/office/drawing/2014/main" id="{9347FEF3-309B-4983-85A2-DE4BD1284DDC}"/>
                </a:ext>
              </a:extLst>
            </p:cNvPr>
            <p:cNvSpPr/>
            <p:nvPr/>
          </p:nvSpPr>
          <p:spPr>
            <a:xfrm>
              <a:off x="210312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5" name="矩形 157">
              <a:extLst>
                <a:ext uri="{FF2B5EF4-FFF2-40B4-BE49-F238E27FC236}">
                  <a16:creationId xmlns:a16="http://schemas.microsoft.com/office/drawing/2014/main" id="{F576FB35-6C9A-4797-A1A8-40D81B619D0F}"/>
                </a:ext>
              </a:extLst>
            </p:cNvPr>
            <p:cNvSpPr/>
            <p:nvPr/>
          </p:nvSpPr>
          <p:spPr>
            <a:xfrm>
              <a:off x="251460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6" name="矩形 158">
              <a:extLst>
                <a:ext uri="{FF2B5EF4-FFF2-40B4-BE49-F238E27FC236}">
                  <a16:creationId xmlns:a16="http://schemas.microsoft.com/office/drawing/2014/main" id="{5384E6D8-A484-4EDB-8039-D6F316E9949E}"/>
                </a:ext>
              </a:extLst>
            </p:cNvPr>
            <p:cNvSpPr/>
            <p:nvPr/>
          </p:nvSpPr>
          <p:spPr>
            <a:xfrm>
              <a:off x="292608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7" name="矩形 159">
              <a:extLst>
                <a:ext uri="{FF2B5EF4-FFF2-40B4-BE49-F238E27FC236}">
                  <a16:creationId xmlns:a16="http://schemas.microsoft.com/office/drawing/2014/main" id="{7A21EE7C-02DE-4C51-B452-1CA61B4481E5}"/>
                </a:ext>
              </a:extLst>
            </p:cNvPr>
            <p:cNvSpPr/>
            <p:nvPr/>
          </p:nvSpPr>
          <p:spPr>
            <a:xfrm>
              <a:off x="333756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8" name="矩形 160">
              <a:extLst>
                <a:ext uri="{FF2B5EF4-FFF2-40B4-BE49-F238E27FC236}">
                  <a16:creationId xmlns:a16="http://schemas.microsoft.com/office/drawing/2014/main" id="{F51AB620-9295-47D4-AA6D-2D03F8CC2D1A}"/>
                </a:ext>
              </a:extLst>
            </p:cNvPr>
            <p:cNvSpPr/>
            <p:nvPr/>
          </p:nvSpPr>
          <p:spPr>
            <a:xfrm>
              <a:off x="374142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9" name="矩形 161">
              <a:extLst>
                <a:ext uri="{FF2B5EF4-FFF2-40B4-BE49-F238E27FC236}">
                  <a16:creationId xmlns:a16="http://schemas.microsoft.com/office/drawing/2014/main" id="{74AB4898-3DC0-418A-9A72-74B2748B6EEF}"/>
                </a:ext>
              </a:extLst>
            </p:cNvPr>
            <p:cNvSpPr/>
            <p:nvPr/>
          </p:nvSpPr>
          <p:spPr>
            <a:xfrm>
              <a:off x="415290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50" name="矩形 162">
              <a:extLst>
                <a:ext uri="{FF2B5EF4-FFF2-40B4-BE49-F238E27FC236}">
                  <a16:creationId xmlns:a16="http://schemas.microsoft.com/office/drawing/2014/main" id="{EEE0C22B-0642-4B1F-BD8A-D8C625B9AD3B}"/>
                </a:ext>
              </a:extLst>
            </p:cNvPr>
            <p:cNvSpPr/>
            <p:nvPr/>
          </p:nvSpPr>
          <p:spPr>
            <a:xfrm>
              <a:off x="456438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51" name="矩形 163">
              <a:extLst>
                <a:ext uri="{FF2B5EF4-FFF2-40B4-BE49-F238E27FC236}">
                  <a16:creationId xmlns:a16="http://schemas.microsoft.com/office/drawing/2014/main" id="{5C849733-00B2-4097-9814-8C74F42CF5B3}"/>
                </a:ext>
              </a:extLst>
            </p:cNvPr>
            <p:cNvSpPr/>
            <p:nvPr/>
          </p:nvSpPr>
          <p:spPr>
            <a:xfrm>
              <a:off x="4975860" y="599103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grpSp>
      <p:sp>
        <p:nvSpPr>
          <p:cNvPr id="152" name="文本框 164">
            <a:extLst>
              <a:ext uri="{FF2B5EF4-FFF2-40B4-BE49-F238E27FC236}">
                <a16:creationId xmlns:a16="http://schemas.microsoft.com/office/drawing/2014/main" id="{EBBB02E7-393E-4260-87D4-C765BA42ECF0}"/>
              </a:ext>
            </a:extLst>
          </p:cNvPr>
          <p:cNvSpPr txBox="1"/>
          <p:nvPr/>
        </p:nvSpPr>
        <p:spPr>
          <a:xfrm>
            <a:off x="2994660" y="6113224"/>
            <a:ext cx="632460" cy="261610"/>
          </a:xfrm>
          <a:prstGeom prst="rect">
            <a:avLst/>
          </a:prstGeom>
          <a:noFill/>
        </p:spPr>
        <p:txBody>
          <a:bodyPr wrap="square" rtlCol="0">
            <a:spAutoFit/>
          </a:bodyPr>
          <a:lstStyle/>
          <a:p>
            <a:r>
              <a:rPr lang="en-US" altLang="zh-CN" sz="1100" dirty="0" err="1">
                <a:solidFill>
                  <a:prstClr val="black"/>
                </a:solidFill>
                <a:latin typeface="Courier New"/>
                <a:ea typeface="华文中宋"/>
              </a:rPr>
              <a:t>setCI</a:t>
            </a:r>
            <a:endParaRPr lang="zh-CN" altLang="en-US" sz="1100" dirty="0">
              <a:solidFill>
                <a:prstClr val="black"/>
              </a:solidFill>
              <a:latin typeface="Courier New"/>
              <a:ea typeface="华文中宋"/>
            </a:endParaRPr>
          </a:p>
        </p:txBody>
      </p:sp>
      <p:cxnSp>
        <p:nvCxnSpPr>
          <p:cNvPr id="153" name="肘形连接符 165">
            <a:extLst>
              <a:ext uri="{FF2B5EF4-FFF2-40B4-BE49-F238E27FC236}">
                <a16:creationId xmlns:a16="http://schemas.microsoft.com/office/drawing/2014/main" id="{16B26DC0-63BF-4298-9DD5-07F642310B4F}"/>
              </a:ext>
            </a:extLst>
          </p:cNvPr>
          <p:cNvCxnSpPr>
            <a:endCxn id="140" idx="1"/>
          </p:cNvCxnSpPr>
          <p:nvPr/>
        </p:nvCxnSpPr>
        <p:spPr>
          <a:xfrm rot="5400000">
            <a:off x="2481431" y="3149388"/>
            <a:ext cx="2433877" cy="1407413"/>
          </a:xfrm>
          <a:prstGeom prst="bentConnector4">
            <a:avLst>
              <a:gd name="adj1" fmla="val 47313"/>
              <a:gd name="adj2" fmla="val 116243"/>
            </a:avLst>
          </a:prstGeom>
          <a:noFill/>
          <a:ln w="19050" cap="flat" cmpd="sng" algn="ctr">
            <a:solidFill>
              <a:sysClr val="windowText" lastClr="000000"/>
            </a:solidFill>
            <a:prstDash val="solid"/>
            <a:tailEnd type="triangle"/>
          </a:ln>
          <a:effectLst/>
        </p:spPr>
      </p:cxnSp>
      <p:cxnSp>
        <p:nvCxnSpPr>
          <p:cNvPr id="154" name="肘形连接符 166">
            <a:extLst>
              <a:ext uri="{FF2B5EF4-FFF2-40B4-BE49-F238E27FC236}">
                <a16:creationId xmlns:a16="http://schemas.microsoft.com/office/drawing/2014/main" id="{A7C58ED7-43BB-4384-A985-2868CFF6F180}"/>
              </a:ext>
            </a:extLst>
          </p:cNvPr>
          <p:cNvCxnSpPr>
            <a:stCxn id="127" idx="3"/>
            <a:endCxn id="151" idx="3"/>
          </p:cNvCxnSpPr>
          <p:nvPr/>
        </p:nvCxnSpPr>
        <p:spPr>
          <a:xfrm>
            <a:off x="6911340" y="5075106"/>
            <a:ext cx="12700" cy="1166378"/>
          </a:xfrm>
          <a:prstGeom prst="bentConnector3">
            <a:avLst>
              <a:gd name="adj1" fmla="val 1800000"/>
            </a:avLst>
          </a:prstGeom>
          <a:noFill/>
          <a:ln w="19050" cap="flat" cmpd="sng" algn="ctr">
            <a:solidFill>
              <a:sysClr val="windowText" lastClr="000000"/>
            </a:solidFill>
            <a:prstDash val="solid"/>
            <a:tailEnd type="triangle"/>
          </a:ln>
          <a:effectLst/>
        </p:spPr>
      </p:cxnSp>
      <p:grpSp>
        <p:nvGrpSpPr>
          <p:cNvPr id="155" name="组合 7">
            <a:extLst>
              <a:ext uri="{FF2B5EF4-FFF2-40B4-BE49-F238E27FC236}">
                <a16:creationId xmlns:a16="http://schemas.microsoft.com/office/drawing/2014/main" id="{85F138D2-F2A1-4619-9039-971A46A6FE60}"/>
              </a:ext>
            </a:extLst>
          </p:cNvPr>
          <p:cNvGrpSpPr/>
          <p:nvPr/>
        </p:nvGrpSpPr>
        <p:grpSpPr>
          <a:xfrm>
            <a:off x="3191903" y="2643020"/>
            <a:ext cx="3513696" cy="3708954"/>
            <a:chOff x="143903" y="2643020"/>
            <a:chExt cx="3513696" cy="3708954"/>
          </a:xfrm>
        </p:grpSpPr>
        <p:cxnSp>
          <p:nvCxnSpPr>
            <p:cNvPr id="156" name="肘形连接符 167">
              <a:extLst>
                <a:ext uri="{FF2B5EF4-FFF2-40B4-BE49-F238E27FC236}">
                  <a16:creationId xmlns:a16="http://schemas.microsoft.com/office/drawing/2014/main" id="{1D134D84-9F33-45D8-83B5-DF5DD4059567}"/>
                </a:ext>
              </a:extLst>
            </p:cNvPr>
            <p:cNvCxnSpPr>
              <a:stCxn id="90" idx="2"/>
              <a:endCxn id="144" idx="2"/>
            </p:cNvCxnSpPr>
            <p:nvPr/>
          </p:nvCxnSpPr>
          <p:spPr>
            <a:xfrm rot="16200000" flipH="1">
              <a:off x="-1390096" y="4177019"/>
              <a:ext cx="3708954" cy="64095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57" name="肘形连接符 168">
              <a:extLst>
                <a:ext uri="{FF2B5EF4-FFF2-40B4-BE49-F238E27FC236}">
                  <a16:creationId xmlns:a16="http://schemas.microsoft.com/office/drawing/2014/main" id="{F5079CFD-E269-44E6-A0BD-272ADFBE8C8B}"/>
                </a:ext>
              </a:extLst>
            </p:cNvPr>
            <p:cNvCxnSpPr>
              <a:stCxn id="90" idx="2"/>
              <a:endCxn id="145" idx="2"/>
            </p:cNvCxnSpPr>
            <p:nvPr/>
          </p:nvCxnSpPr>
          <p:spPr>
            <a:xfrm rot="16200000" flipH="1">
              <a:off x="-1184356" y="3971279"/>
              <a:ext cx="3708954" cy="105243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58" name="肘形连接符 169">
              <a:extLst>
                <a:ext uri="{FF2B5EF4-FFF2-40B4-BE49-F238E27FC236}">
                  <a16:creationId xmlns:a16="http://schemas.microsoft.com/office/drawing/2014/main" id="{893D2B0B-0D74-4B69-BFEE-2CF261E5AA50}"/>
                </a:ext>
              </a:extLst>
            </p:cNvPr>
            <p:cNvCxnSpPr>
              <a:stCxn id="90" idx="2"/>
              <a:endCxn id="146" idx="2"/>
            </p:cNvCxnSpPr>
            <p:nvPr/>
          </p:nvCxnSpPr>
          <p:spPr>
            <a:xfrm rot="16200000" flipH="1">
              <a:off x="-978616" y="3765539"/>
              <a:ext cx="3708954" cy="146391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59" name="肘形连接符 170">
              <a:extLst>
                <a:ext uri="{FF2B5EF4-FFF2-40B4-BE49-F238E27FC236}">
                  <a16:creationId xmlns:a16="http://schemas.microsoft.com/office/drawing/2014/main" id="{92981EB2-0CFB-4062-8168-6A32428F502F}"/>
                </a:ext>
              </a:extLst>
            </p:cNvPr>
            <p:cNvCxnSpPr>
              <a:stCxn id="90" idx="2"/>
              <a:endCxn id="147" idx="2"/>
            </p:cNvCxnSpPr>
            <p:nvPr/>
          </p:nvCxnSpPr>
          <p:spPr>
            <a:xfrm rot="16200000" flipH="1">
              <a:off x="-772876" y="3559799"/>
              <a:ext cx="3708954" cy="187539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60" name="肘形连接符 171">
              <a:extLst>
                <a:ext uri="{FF2B5EF4-FFF2-40B4-BE49-F238E27FC236}">
                  <a16:creationId xmlns:a16="http://schemas.microsoft.com/office/drawing/2014/main" id="{CC12B149-4CD6-4E18-B6F9-DBFB12DFA992}"/>
                </a:ext>
              </a:extLst>
            </p:cNvPr>
            <p:cNvCxnSpPr>
              <a:stCxn id="90" idx="2"/>
              <a:endCxn id="148" idx="2"/>
            </p:cNvCxnSpPr>
            <p:nvPr/>
          </p:nvCxnSpPr>
          <p:spPr>
            <a:xfrm rot="16200000" flipH="1">
              <a:off x="-570946" y="3357869"/>
              <a:ext cx="3708954" cy="227925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61" name="肘形连接符 172">
              <a:extLst>
                <a:ext uri="{FF2B5EF4-FFF2-40B4-BE49-F238E27FC236}">
                  <a16:creationId xmlns:a16="http://schemas.microsoft.com/office/drawing/2014/main" id="{428FAB4E-2DF6-4795-A688-402A9E059E31}"/>
                </a:ext>
              </a:extLst>
            </p:cNvPr>
            <p:cNvCxnSpPr>
              <a:stCxn id="90" idx="2"/>
              <a:endCxn id="149" idx="2"/>
            </p:cNvCxnSpPr>
            <p:nvPr/>
          </p:nvCxnSpPr>
          <p:spPr>
            <a:xfrm rot="16200000" flipH="1">
              <a:off x="-365206" y="3152129"/>
              <a:ext cx="3708954" cy="269073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62" name="肘形连接符 173">
              <a:extLst>
                <a:ext uri="{FF2B5EF4-FFF2-40B4-BE49-F238E27FC236}">
                  <a16:creationId xmlns:a16="http://schemas.microsoft.com/office/drawing/2014/main" id="{B86ADE98-6029-4FC1-9508-42B3B9B8481D}"/>
                </a:ext>
              </a:extLst>
            </p:cNvPr>
            <p:cNvCxnSpPr>
              <a:stCxn id="90" idx="2"/>
              <a:endCxn id="150" idx="2"/>
            </p:cNvCxnSpPr>
            <p:nvPr/>
          </p:nvCxnSpPr>
          <p:spPr>
            <a:xfrm rot="16200000" flipH="1">
              <a:off x="-159466" y="2946389"/>
              <a:ext cx="3708954" cy="3102216"/>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163" name="肘形连接符 174">
              <a:extLst>
                <a:ext uri="{FF2B5EF4-FFF2-40B4-BE49-F238E27FC236}">
                  <a16:creationId xmlns:a16="http://schemas.microsoft.com/office/drawing/2014/main" id="{53A8E7EB-8149-4692-9808-129329B777C4}"/>
                </a:ext>
              </a:extLst>
            </p:cNvPr>
            <p:cNvCxnSpPr>
              <a:stCxn id="90" idx="2"/>
              <a:endCxn id="151" idx="2"/>
            </p:cNvCxnSpPr>
            <p:nvPr/>
          </p:nvCxnSpPr>
          <p:spPr>
            <a:xfrm rot="16200000" flipH="1">
              <a:off x="46274" y="2740649"/>
              <a:ext cx="3708954" cy="3513696"/>
            </a:xfrm>
            <a:prstGeom prst="bentConnector3">
              <a:avLst>
                <a:gd name="adj1" fmla="val 106163"/>
              </a:avLst>
            </a:prstGeom>
            <a:noFill/>
            <a:ln w="19050" cap="flat" cmpd="sng" algn="ctr">
              <a:solidFill>
                <a:sysClr val="windowText" lastClr="000000"/>
              </a:solidFill>
              <a:prstDash val="solid"/>
              <a:tailEnd type="triangle"/>
            </a:ln>
            <a:effectLst/>
          </p:spPr>
        </p:cxnSp>
      </p:grpSp>
      <p:sp>
        <p:nvSpPr>
          <p:cNvPr id="164" name="椭圆 175">
            <a:extLst>
              <a:ext uri="{FF2B5EF4-FFF2-40B4-BE49-F238E27FC236}">
                <a16:creationId xmlns:a16="http://schemas.microsoft.com/office/drawing/2014/main" id="{AA7404A8-293E-4259-9FA9-38A8429D37EE}"/>
              </a:ext>
            </a:extLst>
          </p:cNvPr>
          <p:cNvSpPr/>
          <p:nvPr/>
        </p:nvSpPr>
        <p:spPr>
          <a:xfrm>
            <a:off x="8394170" y="5914020"/>
            <a:ext cx="1459346" cy="535709"/>
          </a:xfrm>
          <a:prstGeom prst="ellipse">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lgn="ctr">
              <a:defRPr/>
            </a:pPr>
            <a:r>
              <a:rPr lang="zh-CN" altLang="en-US" kern="0" dirty="0">
                <a:solidFill>
                  <a:prstClr val="white"/>
                </a:solidFill>
                <a:latin typeface="Courier New"/>
                <a:ea typeface="华文中宋"/>
              </a:rPr>
              <a:t>主存</a:t>
            </a:r>
          </a:p>
        </p:txBody>
      </p:sp>
      <p:sp>
        <p:nvSpPr>
          <p:cNvPr id="165" name="圆角右箭头 52">
            <a:extLst>
              <a:ext uri="{FF2B5EF4-FFF2-40B4-BE49-F238E27FC236}">
                <a16:creationId xmlns:a16="http://schemas.microsoft.com/office/drawing/2014/main" id="{EFA66A16-8810-494E-8124-4027B72BC0B3}"/>
              </a:ext>
            </a:extLst>
          </p:cNvPr>
          <p:cNvSpPr/>
          <p:nvPr/>
        </p:nvSpPr>
        <p:spPr>
          <a:xfrm rot="16200000">
            <a:off x="7275702" y="1677733"/>
            <a:ext cx="4930072" cy="1854524"/>
          </a:xfrm>
          <a:prstGeom prst="bentArrow">
            <a:avLst>
              <a:gd name="adj1" fmla="val 25000"/>
              <a:gd name="adj2" fmla="val 26682"/>
              <a:gd name="adj3" fmla="val 25000"/>
              <a:gd name="adj4" fmla="val 43750"/>
            </a:avLst>
          </a:prstGeom>
          <a:solidFill>
            <a:srgbClr val="3494BA"/>
          </a:solidFill>
          <a:ln w="15875" cap="flat" cmpd="sng" algn="ctr">
            <a:solidFill>
              <a:srgbClr val="3494BA">
                <a:shade val="50000"/>
              </a:srgbClr>
            </a:solidFill>
            <a:prstDash val="solid"/>
          </a:ln>
          <a:effectLst/>
        </p:spPr>
        <p:txBody>
          <a:bodyPr rtlCol="0" anchor="ctr"/>
          <a:lstStyle/>
          <a:p>
            <a:pPr algn="ctr">
              <a:defRPr/>
            </a:pPr>
            <a:r>
              <a:rPr lang="zh-CN" altLang="en-US" kern="0" dirty="0">
                <a:solidFill>
                  <a:prstClr val="black"/>
                </a:solidFill>
                <a:latin typeface="Courier New"/>
                <a:ea typeface="华文中宋"/>
              </a:rPr>
              <a:t>总线</a:t>
            </a:r>
          </a:p>
        </p:txBody>
      </p:sp>
      <p:cxnSp>
        <p:nvCxnSpPr>
          <p:cNvPr id="166" name="肘形连接符 176">
            <a:extLst>
              <a:ext uri="{FF2B5EF4-FFF2-40B4-BE49-F238E27FC236}">
                <a16:creationId xmlns:a16="http://schemas.microsoft.com/office/drawing/2014/main" id="{13EE51D7-C0F2-4B3D-AE75-FF8F992BF6F6}"/>
              </a:ext>
            </a:extLst>
          </p:cNvPr>
          <p:cNvCxnSpPr>
            <a:cxnSpLocks/>
            <a:stCxn id="150" idx="0"/>
          </p:cNvCxnSpPr>
          <p:nvPr/>
        </p:nvCxnSpPr>
        <p:spPr>
          <a:xfrm rot="5400000" flipH="1" flipV="1">
            <a:off x="5615734" y="3404860"/>
            <a:ext cx="3404523" cy="2047749"/>
          </a:xfrm>
          <a:prstGeom prst="bentConnector3">
            <a:avLst>
              <a:gd name="adj1" fmla="val 50000"/>
            </a:avLst>
          </a:prstGeom>
          <a:noFill/>
          <a:ln w="19050" cap="flat" cmpd="sng" algn="ctr">
            <a:solidFill>
              <a:sysClr val="windowText" lastClr="000000"/>
            </a:solidFill>
            <a:prstDash val="solid"/>
            <a:tailEnd type="triangle"/>
          </a:ln>
          <a:effectLst/>
        </p:spPr>
      </p:cxnSp>
      <p:cxnSp>
        <p:nvCxnSpPr>
          <p:cNvPr id="167" name="肘形连接符 183">
            <a:extLst>
              <a:ext uri="{FF2B5EF4-FFF2-40B4-BE49-F238E27FC236}">
                <a16:creationId xmlns:a16="http://schemas.microsoft.com/office/drawing/2014/main" id="{1506068A-ED76-4BC8-8CEF-C56221B75945}"/>
              </a:ext>
            </a:extLst>
          </p:cNvPr>
          <p:cNvCxnSpPr>
            <a:stCxn id="164" idx="0"/>
          </p:cNvCxnSpPr>
          <p:nvPr/>
        </p:nvCxnSpPr>
        <p:spPr>
          <a:xfrm flipH="1" flipV="1">
            <a:off x="9123841" y="4506220"/>
            <a:ext cx="2" cy="1407798"/>
          </a:xfrm>
          <a:prstGeom prst="straightConnector1">
            <a:avLst/>
          </a:prstGeom>
          <a:noFill/>
          <a:ln w="19050" cap="flat" cmpd="sng" algn="ctr">
            <a:solidFill>
              <a:sysClr val="windowText" lastClr="000000"/>
            </a:solidFill>
            <a:prstDash val="solid"/>
            <a:tailEnd type="triangle"/>
          </a:ln>
          <a:effectLst/>
        </p:spPr>
      </p:cxnSp>
      <p:sp>
        <p:nvSpPr>
          <p:cNvPr id="168" name="文本框 188">
            <a:extLst>
              <a:ext uri="{FF2B5EF4-FFF2-40B4-BE49-F238E27FC236}">
                <a16:creationId xmlns:a16="http://schemas.microsoft.com/office/drawing/2014/main" id="{9705F2F0-B4C5-4C69-84E8-EBFF227A6FD4}"/>
              </a:ext>
            </a:extLst>
          </p:cNvPr>
          <p:cNvSpPr txBox="1"/>
          <p:nvPr/>
        </p:nvSpPr>
        <p:spPr>
          <a:xfrm>
            <a:off x="6821539" y="4126176"/>
            <a:ext cx="1464518" cy="369332"/>
          </a:xfrm>
          <a:prstGeom prst="rect">
            <a:avLst/>
          </a:prstGeom>
          <a:noFill/>
        </p:spPr>
        <p:txBody>
          <a:bodyPr wrap="square" rtlCol="0">
            <a:spAutoFit/>
          </a:bodyPr>
          <a:lstStyle/>
          <a:p>
            <a:r>
              <a:rPr lang="en-US" altLang="zh-CN" dirty="0">
                <a:solidFill>
                  <a:prstClr val="black"/>
                </a:solidFill>
                <a:latin typeface="Courier New"/>
                <a:ea typeface="华文中宋"/>
              </a:rPr>
              <a:t>Cache Hit</a:t>
            </a:r>
            <a:endParaRPr lang="zh-CN" altLang="en-US" dirty="0">
              <a:solidFill>
                <a:prstClr val="black"/>
              </a:solidFill>
              <a:latin typeface="Courier New"/>
              <a:ea typeface="华文中宋"/>
            </a:endParaRPr>
          </a:p>
        </p:txBody>
      </p:sp>
      <p:sp>
        <p:nvSpPr>
          <p:cNvPr id="169" name="文本框 189">
            <a:extLst>
              <a:ext uri="{FF2B5EF4-FFF2-40B4-BE49-F238E27FC236}">
                <a16:creationId xmlns:a16="http://schemas.microsoft.com/office/drawing/2014/main" id="{EDF97317-2ED9-4C2F-8889-BE80B8E71568}"/>
              </a:ext>
            </a:extLst>
          </p:cNvPr>
          <p:cNvSpPr txBox="1"/>
          <p:nvPr/>
        </p:nvSpPr>
        <p:spPr>
          <a:xfrm>
            <a:off x="7613572" y="5493335"/>
            <a:ext cx="1873169" cy="369332"/>
          </a:xfrm>
          <a:prstGeom prst="rect">
            <a:avLst/>
          </a:prstGeom>
          <a:noFill/>
        </p:spPr>
        <p:txBody>
          <a:bodyPr wrap="square" rtlCol="0">
            <a:spAutoFit/>
          </a:bodyPr>
          <a:lstStyle/>
          <a:p>
            <a:r>
              <a:rPr lang="en-US" altLang="zh-CN" dirty="0">
                <a:solidFill>
                  <a:prstClr val="black"/>
                </a:solidFill>
                <a:latin typeface="Courier New"/>
                <a:ea typeface="华文中宋"/>
              </a:rPr>
              <a:t>Cache Miss</a:t>
            </a:r>
            <a:endParaRPr lang="zh-CN" altLang="en-US" dirty="0">
              <a:solidFill>
                <a:prstClr val="black"/>
              </a:solidFill>
              <a:latin typeface="Courier New"/>
              <a:ea typeface="华文中宋"/>
            </a:endParaRPr>
          </a:p>
        </p:txBody>
      </p:sp>
      <p:sp>
        <p:nvSpPr>
          <p:cNvPr id="170" name="文本框 190">
            <a:extLst>
              <a:ext uri="{FF2B5EF4-FFF2-40B4-BE49-F238E27FC236}">
                <a16:creationId xmlns:a16="http://schemas.microsoft.com/office/drawing/2014/main" id="{F325F0B0-100C-477E-AEFB-E4AA11992AF9}"/>
              </a:ext>
            </a:extLst>
          </p:cNvPr>
          <p:cNvSpPr txBox="1"/>
          <p:nvPr/>
        </p:nvSpPr>
        <p:spPr>
          <a:xfrm>
            <a:off x="2978268" y="1965674"/>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40</a:t>
            </a:r>
            <a:endParaRPr lang="zh-CN" altLang="en-US" b="1" dirty="0">
              <a:solidFill>
                <a:srgbClr val="FF0000"/>
              </a:solidFill>
              <a:latin typeface="Courier New"/>
              <a:ea typeface="华文中宋"/>
            </a:endParaRPr>
          </a:p>
        </p:txBody>
      </p:sp>
      <p:sp>
        <p:nvSpPr>
          <p:cNvPr id="171" name="文本框 191">
            <a:extLst>
              <a:ext uri="{FF2B5EF4-FFF2-40B4-BE49-F238E27FC236}">
                <a16:creationId xmlns:a16="http://schemas.microsoft.com/office/drawing/2014/main" id="{BAAFCD06-63B6-427A-A5FE-21D89A84555C}"/>
              </a:ext>
            </a:extLst>
          </p:cNvPr>
          <p:cNvSpPr txBox="1"/>
          <p:nvPr/>
        </p:nvSpPr>
        <p:spPr>
          <a:xfrm>
            <a:off x="4177524" y="1965674"/>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6</a:t>
            </a:r>
            <a:endParaRPr lang="zh-CN" altLang="en-US" b="1" dirty="0">
              <a:solidFill>
                <a:srgbClr val="FF0000"/>
              </a:solidFill>
              <a:latin typeface="Courier New"/>
              <a:ea typeface="华文中宋"/>
            </a:endParaRPr>
          </a:p>
        </p:txBody>
      </p:sp>
      <p:sp>
        <p:nvSpPr>
          <p:cNvPr id="172" name="文本框 200">
            <a:extLst>
              <a:ext uri="{FF2B5EF4-FFF2-40B4-BE49-F238E27FC236}">
                <a16:creationId xmlns:a16="http://schemas.microsoft.com/office/drawing/2014/main" id="{C3A44E6A-733C-4AA7-80C2-014574925C28}"/>
              </a:ext>
            </a:extLst>
          </p:cNvPr>
          <p:cNvSpPr txBox="1"/>
          <p:nvPr/>
        </p:nvSpPr>
        <p:spPr>
          <a:xfrm>
            <a:off x="4826561" y="1977050"/>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6</a:t>
            </a:r>
            <a:endParaRPr lang="zh-CN" altLang="en-US" b="1" dirty="0">
              <a:solidFill>
                <a:srgbClr val="FF0000"/>
              </a:solidFill>
              <a:latin typeface="Courier New"/>
              <a:ea typeface="华文中宋"/>
            </a:endParaRPr>
          </a:p>
        </p:txBody>
      </p:sp>
      <p:cxnSp>
        <p:nvCxnSpPr>
          <p:cNvPr id="173" name="肘形连接符 201">
            <a:extLst>
              <a:ext uri="{FF2B5EF4-FFF2-40B4-BE49-F238E27FC236}">
                <a16:creationId xmlns:a16="http://schemas.microsoft.com/office/drawing/2014/main" id="{E9135891-7F32-4CC8-825F-8765ED794D03}"/>
              </a:ext>
            </a:extLst>
          </p:cNvPr>
          <p:cNvCxnSpPr>
            <a:stCxn id="92" idx="2"/>
          </p:cNvCxnSpPr>
          <p:nvPr/>
        </p:nvCxnSpPr>
        <p:spPr>
          <a:xfrm rot="16200000" flipH="1">
            <a:off x="3853312" y="3812511"/>
            <a:ext cx="3487976" cy="1148994"/>
          </a:xfrm>
          <a:prstGeom prst="bentConnector3">
            <a:avLst>
              <a:gd name="adj1" fmla="val 50000"/>
            </a:avLst>
          </a:prstGeom>
          <a:noFill/>
          <a:ln w="19050" cap="flat" cmpd="sng" algn="ctr">
            <a:solidFill>
              <a:sysClr val="windowText" lastClr="000000"/>
            </a:solidFill>
            <a:prstDash val="solid"/>
            <a:tailEnd type="triangle"/>
          </a:ln>
          <a:effectLst/>
        </p:spPr>
      </p:cxnSp>
      <p:sp>
        <p:nvSpPr>
          <p:cNvPr id="174" name="乘号 207">
            <a:extLst>
              <a:ext uri="{FF2B5EF4-FFF2-40B4-BE49-F238E27FC236}">
                <a16:creationId xmlns:a16="http://schemas.microsoft.com/office/drawing/2014/main" id="{628C4016-5DF3-473B-9F50-5BD8B40FB287}"/>
              </a:ext>
            </a:extLst>
          </p:cNvPr>
          <p:cNvSpPr/>
          <p:nvPr/>
        </p:nvSpPr>
        <p:spPr>
          <a:xfrm>
            <a:off x="4040921" y="2015981"/>
            <a:ext cx="1377718" cy="1377718"/>
          </a:xfrm>
          <a:prstGeom prst="mathMultiply">
            <a:avLst>
              <a:gd name="adj1" fmla="val 7480"/>
            </a:avLst>
          </a:prstGeom>
          <a:solidFill>
            <a:srgbClr val="FF0000"/>
          </a:solidFill>
          <a:ln w="15875" cap="flat" cmpd="sng" algn="ctr">
            <a:noFill/>
            <a:prstDash val="solid"/>
          </a:ln>
          <a:effectLst/>
        </p:spPr>
        <p:txBody>
          <a:bodyPr rtlCol="0" anchor="ctr"/>
          <a:lstStyle/>
          <a:p>
            <a:pPr algn="ctr">
              <a:defRPr/>
            </a:pPr>
            <a:endParaRPr lang="zh-CN" altLang="en-US" kern="0">
              <a:solidFill>
                <a:srgbClr val="FF0000"/>
              </a:solidFill>
              <a:latin typeface="Courier New"/>
              <a:ea typeface="华文中宋"/>
            </a:endParaRPr>
          </a:p>
        </p:txBody>
      </p:sp>
    </p:spTree>
    <p:extLst>
      <p:ext uri="{BB962C8B-B14F-4D97-AF65-F5344CB8AC3E}">
        <p14:creationId xmlns:p14="http://schemas.microsoft.com/office/powerpoint/2010/main" val="318529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500"/>
                                        <p:tgtEl>
                                          <p:spTgt spid="94"/>
                                        </p:tgtEl>
                                      </p:cBhvr>
                                    </p:animEffect>
                                  </p:childTnLst>
                                </p:cTn>
                              </p:par>
                              <p:par>
                                <p:cTn id="8" presetID="22" presetClass="entr" presetSubtype="1"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up)">
                                      <p:cBhvr>
                                        <p:cTn id="10" dur="500"/>
                                        <p:tgtEl>
                                          <p:spTgt spid="9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left)">
                                      <p:cBhvr>
                                        <p:cTn id="14" dur="500"/>
                                        <p:tgtEl>
                                          <p:spTgt spid="9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left)">
                                      <p:cBhvr>
                                        <p:cTn id="17" dur="500"/>
                                        <p:tgtEl>
                                          <p:spTgt spid="9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up)">
                                      <p:cBhvr>
                                        <p:cTn id="29" dur="500"/>
                                        <p:tgtEl>
                                          <p:spTgt spid="95"/>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left)">
                                      <p:cBhvr>
                                        <p:cTn id="33" dur="500"/>
                                        <p:tgtEl>
                                          <p:spTgt spid="13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wipe(left)">
                                      <p:cBhvr>
                                        <p:cTn id="36" dur="500"/>
                                        <p:tgtEl>
                                          <p:spTgt spid="13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9"/>
                                        </p:tgtEl>
                                        <p:attrNameLst>
                                          <p:attrName>style.visibility</p:attrName>
                                        </p:attrNameLst>
                                      </p:cBhvr>
                                      <p:to>
                                        <p:strVal val="visible"/>
                                      </p:to>
                                    </p:set>
                                    <p:animEffect transition="in" filter="wipe(left)">
                                      <p:cBhvr>
                                        <p:cTn id="39" dur="500"/>
                                        <p:tgtEl>
                                          <p:spTgt spid="13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wipe(left)">
                                      <p:cBhvr>
                                        <p:cTn id="42" dur="500"/>
                                        <p:tgtEl>
                                          <p:spTgt spid="14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wipe(left)">
                                      <p:cBhvr>
                                        <p:cTn id="45" dur="500"/>
                                        <p:tgtEl>
                                          <p:spTgt spid="1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up)">
                                      <p:cBhvr>
                                        <p:cTn id="50" dur="500"/>
                                        <p:tgtEl>
                                          <p:spTgt spid="153"/>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up)">
                                      <p:cBhvr>
                                        <p:cTn id="54" dur="500"/>
                                        <p:tgtEl>
                                          <p:spTgt spid="154"/>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ipe(left)">
                                      <p:cBhvr>
                                        <p:cTn id="58" dur="500"/>
                                        <p:tgtEl>
                                          <p:spTgt spid="143"/>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500"/>
                                        <p:tgtEl>
                                          <p:spTgt spid="1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55"/>
                                        </p:tgtEl>
                                        <p:attrNameLst>
                                          <p:attrName>style.visibility</p:attrName>
                                        </p:attrNameLst>
                                      </p:cBhvr>
                                      <p:to>
                                        <p:strVal val="visible"/>
                                      </p:to>
                                    </p:set>
                                    <p:animEffect transition="in" filter="wipe(up)">
                                      <p:cBhvr>
                                        <p:cTn id="67" dur="500"/>
                                        <p:tgtEl>
                                          <p:spTgt spid="15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up)">
                                      <p:cBhvr>
                                        <p:cTn id="72" dur="500"/>
                                        <p:tgtEl>
                                          <p:spTgt spid="173"/>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66"/>
                                        </p:tgtEl>
                                        <p:attrNameLst>
                                          <p:attrName>style.visibility</p:attrName>
                                        </p:attrNameLst>
                                      </p:cBhvr>
                                      <p:to>
                                        <p:strVal val="visible"/>
                                      </p:to>
                                    </p:set>
                                    <p:animEffect transition="in" filter="wipe(left)">
                                      <p:cBhvr>
                                        <p:cTn id="76" dur="500"/>
                                        <p:tgtEl>
                                          <p:spTgt spid="16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68"/>
                                        </p:tgtEl>
                                        <p:attrNameLst>
                                          <p:attrName>style.visibility</p:attrName>
                                        </p:attrNameLst>
                                      </p:cBhvr>
                                      <p:to>
                                        <p:strVal val="visible"/>
                                      </p:to>
                                    </p:set>
                                    <p:animEffect transition="in" filter="wipe(left)">
                                      <p:cBhvr>
                                        <p:cTn id="79" dur="500"/>
                                        <p:tgtEl>
                                          <p:spTgt spid="16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fade">
                                      <p:cBhvr>
                                        <p:cTn id="84" dur="500"/>
                                        <p:tgtEl>
                                          <p:spTgt spid="169"/>
                                        </p:tgtEl>
                                      </p:cBhvr>
                                    </p:animEffect>
                                  </p:childTnLst>
                                </p:cTn>
                              </p:par>
                            </p:childTnLst>
                          </p:cTn>
                        </p:par>
                        <p:par>
                          <p:cTn id="85" fill="hold">
                            <p:stCondLst>
                              <p:cond delay="500"/>
                            </p:stCondLst>
                            <p:childTnLst>
                              <p:par>
                                <p:cTn id="86" presetID="22" presetClass="entr" presetSubtype="4" fill="hold" grpId="0" nodeType="after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wipe(down)">
                                      <p:cBhvr>
                                        <p:cTn id="88" dur="500"/>
                                        <p:tgtEl>
                                          <p:spTgt spid="164"/>
                                        </p:tgtEl>
                                      </p:cBhvr>
                                    </p:animEffect>
                                  </p:childTnLst>
                                </p:cTn>
                              </p:par>
                            </p:childTnLst>
                          </p:cTn>
                        </p:par>
                        <p:par>
                          <p:cTn id="89" fill="hold">
                            <p:stCondLst>
                              <p:cond delay="1000"/>
                            </p:stCondLst>
                            <p:childTnLst>
                              <p:par>
                                <p:cTn id="90" presetID="22" presetClass="entr" presetSubtype="4" fill="hold" nodeType="afterEffect">
                                  <p:stCondLst>
                                    <p:cond delay="0"/>
                                  </p:stCondLst>
                                  <p:childTnLst>
                                    <p:set>
                                      <p:cBhvr>
                                        <p:cTn id="91" dur="1" fill="hold">
                                          <p:stCondLst>
                                            <p:cond delay="0"/>
                                          </p:stCondLst>
                                        </p:cTn>
                                        <p:tgtEl>
                                          <p:spTgt spid="167"/>
                                        </p:tgtEl>
                                        <p:attrNameLst>
                                          <p:attrName>style.visibility</p:attrName>
                                        </p:attrNameLst>
                                      </p:cBhvr>
                                      <p:to>
                                        <p:strVal val="visible"/>
                                      </p:to>
                                    </p:set>
                                    <p:animEffect transition="in" filter="wipe(down)">
                                      <p:cBhvr>
                                        <p:cTn id="92" dur="500"/>
                                        <p:tgtEl>
                                          <p:spTgt spid="167"/>
                                        </p:tgtEl>
                                      </p:cBhvr>
                                    </p:animEffect>
                                  </p:childTnLst>
                                </p:cTn>
                              </p:par>
                            </p:childTnLst>
                          </p:cTn>
                        </p:par>
                        <p:par>
                          <p:cTn id="93" fill="hold">
                            <p:stCondLst>
                              <p:cond delay="1500"/>
                            </p:stCondLst>
                            <p:childTnLst>
                              <p:par>
                                <p:cTn id="94" presetID="22" presetClass="entr" presetSubtype="4" fill="hold" grpId="0" nodeType="afterEffect">
                                  <p:stCondLst>
                                    <p:cond delay="0"/>
                                  </p:stCondLst>
                                  <p:childTnLst>
                                    <p:set>
                                      <p:cBhvr>
                                        <p:cTn id="95" dur="1" fill="hold">
                                          <p:stCondLst>
                                            <p:cond delay="0"/>
                                          </p:stCondLst>
                                        </p:cTn>
                                        <p:tgtEl>
                                          <p:spTgt spid="165"/>
                                        </p:tgtEl>
                                        <p:attrNameLst>
                                          <p:attrName>style.visibility</p:attrName>
                                        </p:attrNameLst>
                                      </p:cBhvr>
                                      <p:to>
                                        <p:strVal val="visible"/>
                                      </p:to>
                                    </p:set>
                                    <p:animEffect transition="in" filter="wipe(down)">
                                      <p:cBhvr>
                                        <p:cTn id="96" dur="500"/>
                                        <p:tgtEl>
                                          <p:spTgt spid="16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72"/>
                                        </p:tgtEl>
                                        <p:attrNameLst>
                                          <p:attrName>style.visibility</p:attrName>
                                        </p:attrNameLst>
                                      </p:cBhvr>
                                      <p:to>
                                        <p:strVal val="visible"/>
                                      </p:to>
                                    </p:set>
                                    <p:animEffect transition="in" filter="fade">
                                      <p:cBhvr>
                                        <p:cTn id="101" dur="500"/>
                                        <p:tgtEl>
                                          <p:spTgt spid="17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1"/>
                                        </p:tgtEl>
                                        <p:attrNameLst>
                                          <p:attrName>style.visibility</p:attrName>
                                        </p:attrNameLst>
                                      </p:cBhvr>
                                      <p:to>
                                        <p:strVal val="visible"/>
                                      </p:to>
                                    </p:set>
                                    <p:animEffect transition="in" filter="fade">
                                      <p:cBhvr>
                                        <p:cTn id="104" dur="500"/>
                                        <p:tgtEl>
                                          <p:spTgt spid="17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174"/>
                                        </p:tgtEl>
                                        <p:attrNameLst>
                                          <p:attrName>style.visibility</p:attrName>
                                        </p:attrNameLst>
                                      </p:cBhvr>
                                      <p:to>
                                        <p:strVal val="visible"/>
                                      </p:to>
                                    </p:set>
                                    <p:anim calcmode="lin" valueType="num">
                                      <p:cBhvr>
                                        <p:cTn id="112" dur="500" fill="hold"/>
                                        <p:tgtEl>
                                          <p:spTgt spid="174"/>
                                        </p:tgtEl>
                                        <p:attrNameLst>
                                          <p:attrName>ppt_w</p:attrName>
                                        </p:attrNameLst>
                                      </p:cBhvr>
                                      <p:tavLst>
                                        <p:tav tm="0">
                                          <p:val>
                                            <p:fltVal val="0"/>
                                          </p:val>
                                        </p:tav>
                                        <p:tav tm="100000">
                                          <p:val>
                                            <p:strVal val="#ppt_w"/>
                                          </p:val>
                                        </p:tav>
                                      </p:tavLst>
                                    </p:anim>
                                    <p:anim calcmode="lin" valueType="num">
                                      <p:cBhvr>
                                        <p:cTn id="113" dur="500" fill="hold"/>
                                        <p:tgtEl>
                                          <p:spTgt spid="174"/>
                                        </p:tgtEl>
                                        <p:attrNameLst>
                                          <p:attrName>ppt_h</p:attrName>
                                        </p:attrNameLst>
                                      </p:cBhvr>
                                      <p:tavLst>
                                        <p:tav tm="0">
                                          <p:val>
                                            <p:fltVal val="0"/>
                                          </p:val>
                                        </p:tav>
                                        <p:tav tm="100000">
                                          <p:val>
                                            <p:strVal val="#ppt_h"/>
                                          </p:val>
                                        </p:tav>
                                      </p:tavLst>
                                    </p:anim>
                                    <p:animEffect transition="in" filter="fade">
                                      <p:cBhvr>
                                        <p:cTn id="114"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4" grpId="0"/>
      <p:bldP spid="137" grpId="0"/>
      <p:bldP spid="138" grpId="0"/>
      <p:bldP spid="139" grpId="0"/>
      <p:bldP spid="140" grpId="0"/>
      <p:bldP spid="141" grpId="0"/>
      <p:bldP spid="142" grpId="0"/>
      <p:bldP spid="152" grpId="0"/>
      <p:bldP spid="164" grpId="0" animBg="1"/>
      <p:bldP spid="165" grpId="0" animBg="1"/>
      <p:bldP spid="168" grpId="0"/>
      <p:bldP spid="169" grpId="0"/>
      <p:bldP spid="170" grpId="0"/>
      <p:bldP spid="171" grpId="0"/>
      <p:bldP spid="172" grpId="0"/>
      <p:bldP spid="1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690F5-1AAB-4A41-BECB-BE540B7F3764}"/>
              </a:ext>
            </a:extLst>
          </p:cNvPr>
          <p:cNvSpPr>
            <a:spLocks noGrp="1"/>
          </p:cNvSpPr>
          <p:nvPr>
            <p:ph type="sldNum" sz="quarter" idx="12"/>
          </p:nvPr>
        </p:nvSpPr>
        <p:spPr/>
        <p:txBody>
          <a:bodyPr/>
          <a:lstStyle/>
          <a:p>
            <a:fld id="{AB03D48E-8AEE-4D6C-9154-88A27571F823}" type="slidenum">
              <a:rPr lang="zh-CN" altLang="en-US">
                <a:solidFill>
                  <a:prstClr val="white"/>
                </a:solidFill>
                <a:latin typeface="Arial" panose="020B0604020202020204"/>
                <a:ea typeface="黑体" panose="02010609060101010101" pitchFamily="49" charset="-122"/>
              </a:rPr>
              <a:pPr/>
              <a:t>23</a:t>
            </a:fld>
            <a:endParaRPr lang="zh-CN" altLang="en-US" dirty="0">
              <a:solidFill>
                <a:prstClr val="white"/>
              </a:solidFill>
              <a:latin typeface="Arial" panose="020B0604020202020204"/>
              <a:ea typeface="黑体" panose="02010609060101010101" pitchFamily="49" charset="-122"/>
            </a:endParaRPr>
          </a:p>
        </p:txBody>
      </p:sp>
      <p:sp>
        <p:nvSpPr>
          <p:cNvPr id="5" name="矩形 54">
            <a:extLst>
              <a:ext uri="{FF2B5EF4-FFF2-40B4-BE49-F238E27FC236}">
                <a16:creationId xmlns:a16="http://schemas.microsoft.com/office/drawing/2014/main" id="{04D42FA0-CF8A-47AB-B0CF-C502F127E7A0}"/>
              </a:ext>
            </a:extLst>
          </p:cNvPr>
          <p:cNvSpPr/>
          <p:nvPr/>
        </p:nvSpPr>
        <p:spPr>
          <a:xfrm>
            <a:off x="2292098" y="2310417"/>
            <a:ext cx="1799613"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CT</a:t>
            </a:r>
            <a:endParaRPr lang="zh-CN" altLang="en-US" kern="0" dirty="0">
              <a:solidFill>
                <a:prstClr val="black"/>
              </a:solidFill>
              <a:latin typeface="Courier New"/>
              <a:ea typeface="华文中宋"/>
            </a:endParaRPr>
          </a:p>
        </p:txBody>
      </p:sp>
      <p:sp>
        <p:nvSpPr>
          <p:cNvPr id="6" name="矩形 55">
            <a:extLst>
              <a:ext uri="{FF2B5EF4-FFF2-40B4-BE49-F238E27FC236}">
                <a16:creationId xmlns:a16="http://schemas.microsoft.com/office/drawing/2014/main" id="{08786845-24E0-4F87-A3B8-30634B384679}"/>
              </a:ext>
            </a:extLst>
          </p:cNvPr>
          <p:cNvSpPr/>
          <p:nvPr/>
        </p:nvSpPr>
        <p:spPr>
          <a:xfrm>
            <a:off x="4091711" y="2310417"/>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CI</a:t>
            </a:r>
            <a:endParaRPr lang="zh-CN" altLang="en-US" kern="0" dirty="0">
              <a:solidFill>
                <a:prstClr val="black"/>
              </a:solidFill>
              <a:latin typeface="Courier New"/>
              <a:ea typeface="华文中宋"/>
            </a:endParaRPr>
          </a:p>
        </p:txBody>
      </p:sp>
      <p:sp>
        <p:nvSpPr>
          <p:cNvPr id="7" name="矩形 57">
            <a:extLst>
              <a:ext uri="{FF2B5EF4-FFF2-40B4-BE49-F238E27FC236}">
                <a16:creationId xmlns:a16="http://schemas.microsoft.com/office/drawing/2014/main" id="{4FF8688C-3CEC-4376-AA5A-F242E51B82E3}"/>
              </a:ext>
            </a:extLst>
          </p:cNvPr>
          <p:cNvSpPr/>
          <p:nvPr/>
        </p:nvSpPr>
        <p:spPr>
          <a:xfrm>
            <a:off x="4712440" y="2310417"/>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CO</a:t>
            </a:r>
            <a:endParaRPr lang="zh-CN" altLang="en-US" kern="0" dirty="0">
              <a:solidFill>
                <a:prstClr val="black"/>
              </a:solidFill>
              <a:latin typeface="Courier New"/>
              <a:ea typeface="华文中宋"/>
            </a:endParaRPr>
          </a:p>
        </p:txBody>
      </p:sp>
      <p:cxnSp>
        <p:nvCxnSpPr>
          <p:cNvPr id="8" name="肘形连接符 58">
            <a:extLst>
              <a:ext uri="{FF2B5EF4-FFF2-40B4-BE49-F238E27FC236}">
                <a16:creationId xmlns:a16="http://schemas.microsoft.com/office/drawing/2014/main" id="{7026F1F4-6A8E-48FB-BFAE-68152F3315EE}"/>
              </a:ext>
            </a:extLst>
          </p:cNvPr>
          <p:cNvCxnSpPr/>
          <p:nvPr/>
        </p:nvCxnSpPr>
        <p:spPr>
          <a:xfrm rot="16200000" flipH="1">
            <a:off x="1524404" y="1720573"/>
            <a:ext cx="849214" cy="686169"/>
          </a:xfrm>
          <a:prstGeom prst="bentConnector2">
            <a:avLst/>
          </a:prstGeom>
          <a:noFill/>
          <a:ln w="19050" cap="flat" cmpd="sng" algn="ctr">
            <a:solidFill>
              <a:sysClr val="windowText" lastClr="000000"/>
            </a:solidFill>
            <a:prstDash val="solid"/>
            <a:tailEnd type="triangle"/>
          </a:ln>
          <a:effectLst/>
        </p:spPr>
      </p:cxnSp>
      <p:sp>
        <p:nvSpPr>
          <p:cNvPr id="9" name="文本框 62">
            <a:extLst>
              <a:ext uri="{FF2B5EF4-FFF2-40B4-BE49-F238E27FC236}">
                <a16:creationId xmlns:a16="http://schemas.microsoft.com/office/drawing/2014/main" id="{C09444D6-D9DF-41E0-98B2-294733DBF977}"/>
              </a:ext>
            </a:extLst>
          </p:cNvPr>
          <p:cNvSpPr txBox="1"/>
          <p:nvPr/>
        </p:nvSpPr>
        <p:spPr>
          <a:xfrm>
            <a:off x="1719443" y="2125751"/>
            <a:ext cx="572655" cy="369332"/>
          </a:xfrm>
          <a:prstGeom prst="rect">
            <a:avLst/>
          </a:prstGeom>
          <a:noFill/>
        </p:spPr>
        <p:txBody>
          <a:bodyPr wrap="square" rtlCol="0">
            <a:spAutoFit/>
          </a:bodyPr>
          <a:lstStyle/>
          <a:p>
            <a:r>
              <a:rPr lang="en-US" altLang="zh-CN" dirty="0">
                <a:solidFill>
                  <a:prstClr val="black"/>
                </a:solidFill>
                <a:latin typeface="Courier New"/>
                <a:ea typeface="华文中宋"/>
              </a:rPr>
              <a:t>PA</a:t>
            </a:r>
            <a:endParaRPr lang="zh-CN" altLang="en-US" dirty="0">
              <a:solidFill>
                <a:prstClr val="black"/>
              </a:solidFill>
              <a:latin typeface="Courier New"/>
              <a:ea typeface="华文中宋"/>
            </a:endParaRPr>
          </a:p>
        </p:txBody>
      </p:sp>
      <p:sp>
        <p:nvSpPr>
          <p:cNvPr id="10" name="矩形 4">
            <a:extLst>
              <a:ext uri="{FF2B5EF4-FFF2-40B4-BE49-F238E27FC236}">
                <a16:creationId xmlns:a16="http://schemas.microsoft.com/office/drawing/2014/main" id="{E1497261-4B87-4BD9-965A-D2B6295EA2CE}"/>
              </a:ext>
            </a:extLst>
          </p:cNvPr>
          <p:cNvSpPr/>
          <p:nvPr/>
        </p:nvSpPr>
        <p:spPr>
          <a:xfrm>
            <a:off x="362712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1" name="矩形 63">
            <a:extLst>
              <a:ext uri="{FF2B5EF4-FFF2-40B4-BE49-F238E27FC236}">
                <a16:creationId xmlns:a16="http://schemas.microsoft.com/office/drawing/2014/main" id="{D5A9F0F9-E38B-46C2-8040-D492D393404D}"/>
              </a:ext>
            </a:extLst>
          </p:cNvPr>
          <p:cNvSpPr/>
          <p:nvPr/>
        </p:nvSpPr>
        <p:spPr>
          <a:xfrm>
            <a:off x="403860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2" name="矩形 65">
            <a:extLst>
              <a:ext uri="{FF2B5EF4-FFF2-40B4-BE49-F238E27FC236}">
                <a16:creationId xmlns:a16="http://schemas.microsoft.com/office/drawing/2014/main" id="{3C9C18FA-F1CD-4F5A-82EE-AE2501745131}"/>
              </a:ext>
            </a:extLst>
          </p:cNvPr>
          <p:cNvSpPr/>
          <p:nvPr/>
        </p:nvSpPr>
        <p:spPr>
          <a:xfrm>
            <a:off x="445008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3" name="矩形 66">
            <a:extLst>
              <a:ext uri="{FF2B5EF4-FFF2-40B4-BE49-F238E27FC236}">
                <a16:creationId xmlns:a16="http://schemas.microsoft.com/office/drawing/2014/main" id="{32343D61-C0F7-4DA4-A0F1-9AB1F414BA88}"/>
              </a:ext>
            </a:extLst>
          </p:cNvPr>
          <p:cNvSpPr/>
          <p:nvPr/>
        </p:nvSpPr>
        <p:spPr>
          <a:xfrm>
            <a:off x="486156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4" name="矩形 68">
            <a:extLst>
              <a:ext uri="{FF2B5EF4-FFF2-40B4-BE49-F238E27FC236}">
                <a16:creationId xmlns:a16="http://schemas.microsoft.com/office/drawing/2014/main" id="{8113A4F2-5D0E-412A-9421-05338B9115A2}"/>
              </a:ext>
            </a:extLst>
          </p:cNvPr>
          <p:cNvSpPr/>
          <p:nvPr/>
        </p:nvSpPr>
        <p:spPr>
          <a:xfrm>
            <a:off x="526542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5" name="矩形 69">
            <a:extLst>
              <a:ext uri="{FF2B5EF4-FFF2-40B4-BE49-F238E27FC236}">
                <a16:creationId xmlns:a16="http://schemas.microsoft.com/office/drawing/2014/main" id="{C7721D78-96CA-4925-A59A-6C36160251DF}"/>
              </a:ext>
            </a:extLst>
          </p:cNvPr>
          <p:cNvSpPr/>
          <p:nvPr/>
        </p:nvSpPr>
        <p:spPr>
          <a:xfrm>
            <a:off x="567690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6" name="矩形 71">
            <a:extLst>
              <a:ext uri="{FF2B5EF4-FFF2-40B4-BE49-F238E27FC236}">
                <a16:creationId xmlns:a16="http://schemas.microsoft.com/office/drawing/2014/main" id="{590A28DF-7512-4BCC-B74F-8F64882B12AB}"/>
              </a:ext>
            </a:extLst>
          </p:cNvPr>
          <p:cNvSpPr/>
          <p:nvPr/>
        </p:nvSpPr>
        <p:spPr>
          <a:xfrm>
            <a:off x="608838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7" name="矩形 72">
            <a:extLst>
              <a:ext uri="{FF2B5EF4-FFF2-40B4-BE49-F238E27FC236}">
                <a16:creationId xmlns:a16="http://schemas.microsoft.com/office/drawing/2014/main" id="{A10223DD-6C73-4F82-B478-8A101326DB8A}"/>
              </a:ext>
            </a:extLst>
          </p:cNvPr>
          <p:cNvSpPr/>
          <p:nvPr/>
        </p:nvSpPr>
        <p:spPr>
          <a:xfrm>
            <a:off x="6499860" y="3407228"/>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8" name="矩形 74">
            <a:extLst>
              <a:ext uri="{FF2B5EF4-FFF2-40B4-BE49-F238E27FC236}">
                <a16:creationId xmlns:a16="http://schemas.microsoft.com/office/drawing/2014/main" id="{0A8CA694-D1B1-49B0-913F-798CC2566131}"/>
              </a:ext>
            </a:extLst>
          </p:cNvPr>
          <p:cNvSpPr/>
          <p:nvPr/>
        </p:nvSpPr>
        <p:spPr>
          <a:xfrm>
            <a:off x="362712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19" name="矩形 75">
            <a:extLst>
              <a:ext uri="{FF2B5EF4-FFF2-40B4-BE49-F238E27FC236}">
                <a16:creationId xmlns:a16="http://schemas.microsoft.com/office/drawing/2014/main" id="{A28A19D3-CDE6-40CC-AF29-32019D9E3F6A}"/>
              </a:ext>
            </a:extLst>
          </p:cNvPr>
          <p:cNvSpPr/>
          <p:nvPr/>
        </p:nvSpPr>
        <p:spPr>
          <a:xfrm>
            <a:off x="403860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0" name="矩形 78">
            <a:extLst>
              <a:ext uri="{FF2B5EF4-FFF2-40B4-BE49-F238E27FC236}">
                <a16:creationId xmlns:a16="http://schemas.microsoft.com/office/drawing/2014/main" id="{FD5A7FA2-87B1-45A6-B546-9EF5367BABB6}"/>
              </a:ext>
            </a:extLst>
          </p:cNvPr>
          <p:cNvSpPr/>
          <p:nvPr/>
        </p:nvSpPr>
        <p:spPr>
          <a:xfrm>
            <a:off x="445008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1" name="矩形 79">
            <a:extLst>
              <a:ext uri="{FF2B5EF4-FFF2-40B4-BE49-F238E27FC236}">
                <a16:creationId xmlns:a16="http://schemas.microsoft.com/office/drawing/2014/main" id="{4E08B6CD-7DF4-4FDC-8180-AAAF41E34D14}"/>
              </a:ext>
            </a:extLst>
          </p:cNvPr>
          <p:cNvSpPr/>
          <p:nvPr/>
        </p:nvSpPr>
        <p:spPr>
          <a:xfrm>
            <a:off x="486156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2" name="矩形 81">
            <a:extLst>
              <a:ext uri="{FF2B5EF4-FFF2-40B4-BE49-F238E27FC236}">
                <a16:creationId xmlns:a16="http://schemas.microsoft.com/office/drawing/2014/main" id="{982B9B5B-DF0A-48E6-9874-D50E7A9653F8}"/>
              </a:ext>
            </a:extLst>
          </p:cNvPr>
          <p:cNvSpPr/>
          <p:nvPr/>
        </p:nvSpPr>
        <p:spPr>
          <a:xfrm>
            <a:off x="526542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3" name="矩形 82">
            <a:extLst>
              <a:ext uri="{FF2B5EF4-FFF2-40B4-BE49-F238E27FC236}">
                <a16:creationId xmlns:a16="http://schemas.microsoft.com/office/drawing/2014/main" id="{814B1070-FDFD-4381-AA3F-DC97ABC141D3}"/>
              </a:ext>
            </a:extLst>
          </p:cNvPr>
          <p:cNvSpPr/>
          <p:nvPr/>
        </p:nvSpPr>
        <p:spPr>
          <a:xfrm>
            <a:off x="567690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4" name="矩形 84">
            <a:extLst>
              <a:ext uri="{FF2B5EF4-FFF2-40B4-BE49-F238E27FC236}">
                <a16:creationId xmlns:a16="http://schemas.microsoft.com/office/drawing/2014/main" id="{279A384B-0DDE-49CD-AF1F-47B236D27E2C}"/>
              </a:ext>
            </a:extLst>
          </p:cNvPr>
          <p:cNvSpPr/>
          <p:nvPr/>
        </p:nvSpPr>
        <p:spPr>
          <a:xfrm>
            <a:off x="608838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5" name="矩形 85">
            <a:extLst>
              <a:ext uri="{FF2B5EF4-FFF2-40B4-BE49-F238E27FC236}">
                <a16:creationId xmlns:a16="http://schemas.microsoft.com/office/drawing/2014/main" id="{CD80051F-7EF7-42AC-9EF5-8480FAABC83D}"/>
              </a:ext>
            </a:extLst>
          </p:cNvPr>
          <p:cNvSpPr/>
          <p:nvPr/>
        </p:nvSpPr>
        <p:spPr>
          <a:xfrm>
            <a:off x="6499860" y="3714967"/>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6" name="矩形 87">
            <a:extLst>
              <a:ext uri="{FF2B5EF4-FFF2-40B4-BE49-F238E27FC236}">
                <a16:creationId xmlns:a16="http://schemas.microsoft.com/office/drawing/2014/main" id="{0638E77A-4F92-407A-935A-076BB616AF92}"/>
              </a:ext>
            </a:extLst>
          </p:cNvPr>
          <p:cNvSpPr/>
          <p:nvPr/>
        </p:nvSpPr>
        <p:spPr>
          <a:xfrm>
            <a:off x="362712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7" name="矩形 88">
            <a:extLst>
              <a:ext uri="{FF2B5EF4-FFF2-40B4-BE49-F238E27FC236}">
                <a16:creationId xmlns:a16="http://schemas.microsoft.com/office/drawing/2014/main" id="{EBEB4ACF-4DEF-4440-A036-76187CF7A6E6}"/>
              </a:ext>
            </a:extLst>
          </p:cNvPr>
          <p:cNvSpPr/>
          <p:nvPr/>
        </p:nvSpPr>
        <p:spPr>
          <a:xfrm>
            <a:off x="403860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8" name="矩形 89">
            <a:extLst>
              <a:ext uri="{FF2B5EF4-FFF2-40B4-BE49-F238E27FC236}">
                <a16:creationId xmlns:a16="http://schemas.microsoft.com/office/drawing/2014/main" id="{16A97012-407E-4C9D-9EE7-10360415517A}"/>
              </a:ext>
            </a:extLst>
          </p:cNvPr>
          <p:cNvSpPr/>
          <p:nvPr/>
        </p:nvSpPr>
        <p:spPr>
          <a:xfrm>
            <a:off x="445008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29" name="矩形 91">
            <a:extLst>
              <a:ext uri="{FF2B5EF4-FFF2-40B4-BE49-F238E27FC236}">
                <a16:creationId xmlns:a16="http://schemas.microsoft.com/office/drawing/2014/main" id="{08C590D3-6C22-4935-A592-64574D340633}"/>
              </a:ext>
            </a:extLst>
          </p:cNvPr>
          <p:cNvSpPr/>
          <p:nvPr/>
        </p:nvSpPr>
        <p:spPr>
          <a:xfrm>
            <a:off x="486156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0" name="矩形 92">
            <a:extLst>
              <a:ext uri="{FF2B5EF4-FFF2-40B4-BE49-F238E27FC236}">
                <a16:creationId xmlns:a16="http://schemas.microsoft.com/office/drawing/2014/main" id="{00C989D9-39EF-4D15-A5CA-9ABA0BDA99ED}"/>
              </a:ext>
            </a:extLst>
          </p:cNvPr>
          <p:cNvSpPr/>
          <p:nvPr/>
        </p:nvSpPr>
        <p:spPr>
          <a:xfrm>
            <a:off x="526542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1" name="矩形 93">
            <a:extLst>
              <a:ext uri="{FF2B5EF4-FFF2-40B4-BE49-F238E27FC236}">
                <a16:creationId xmlns:a16="http://schemas.microsoft.com/office/drawing/2014/main" id="{2AF40ACE-55E2-4955-BEEB-FFA04B476543}"/>
              </a:ext>
            </a:extLst>
          </p:cNvPr>
          <p:cNvSpPr/>
          <p:nvPr/>
        </p:nvSpPr>
        <p:spPr>
          <a:xfrm>
            <a:off x="567690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2" name="矩形 94">
            <a:extLst>
              <a:ext uri="{FF2B5EF4-FFF2-40B4-BE49-F238E27FC236}">
                <a16:creationId xmlns:a16="http://schemas.microsoft.com/office/drawing/2014/main" id="{3BFFE787-5D0C-41F1-9B85-B015221F803D}"/>
              </a:ext>
            </a:extLst>
          </p:cNvPr>
          <p:cNvSpPr/>
          <p:nvPr/>
        </p:nvSpPr>
        <p:spPr>
          <a:xfrm>
            <a:off x="608838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3" name="矩形 95">
            <a:extLst>
              <a:ext uri="{FF2B5EF4-FFF2-40B4-BE49-F238E27FC236}">
                <a16:creationId xmlns:a16="http://schemas.microsoft.com/office/drawing/2014/main" id="{4DC165C0-657D-4342-BAB9-8FDB49F2F5C8}"/>
              </a:ext>
            </a:extLst>
          </p:cNvPr>
          <p:cNvSpPr/>
          <p:nvPr/>
        </p:nvSpPr>
        <p:spPr>
          <a:xfrm>
            <a:off x="6499860" y="4022706"/>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4" name="矩形 136">
            <a:extLst>
              <a:ext uri="{FF2B5EF4-FFF2-40B4-BE49-F238E27FC236}">
                <a16:creationId xmlns:a16="http://schemas.microsoft.com/office/drawing/2014/main" id="{D5897354-BE40-481A-B890-052580ADC515}"/>
              </a:ext>
            </a:extLst>
          </p:cNvPr>
          <p:cNvSpPr/>
          <p:nvPr/>
        </p:nvSpPr>
        <p:spPr>
          <a:xfrm>
            <a:off x="362712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5" name="矩形 137">
            <a:extLst>
              <a:ext uri="{FF2B5EF4-FFF2-40B4-BE49-F238E27FC236}">
                <a16:creationId xmlns:a16="http://schemas.microsoft.com/office/drawing/2014/main" id="{B201EB9F-9CF7-4F38-ACF9-E1EDEDBC44A1}"/>
              </a:ext>
            </a:extLst>
          </p:cNvPr>
          <p:cNvSpPr/>
          <p:nvPr/>
        </p:nvSpPr>
        <p:spPr>
          <a:xfrm>
            <a:off x="403860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6" name="矩形 138">
            <a:extLst>
              <a:ext uri="{FF2B5EF4-FFF2-40B4-BE49-F238E27FC236}">
                <a16:creationId xmlns:a16="http://schemas.microsoft.com/office/drawing/2014/main" id="{8C7A0788-439A-4FA4-A073-CF6C5FA38022}"/>
              </a:ext>
            </a:extLst>
          </p:cNvPr>
          <p:cNvSpPr/>
          <p:nvPr/>
        </p:nvSpPr>
        <p:spPr>
          <a:xfrm>
            <a:off x="445008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7" name="矩形 139">
            <a:extLst>
              <a:ext uri="{FF2B5EF4-FFF2-40B4-BE49-F238E27FC236}">
                <a16:creationId xmlns:a16="http://schemas.microsoft.com/office/drawing/2014/main" id="{016DDEEF-CF7F-4835-B7B3-8B72DC2E1D55}"/>
              </a:ext>
            </a:extLst>
          </p:cNvPr>
          <p:cNvSpPr/>
          <p:nvPr/>
        </p:nvSpPr>
        <p:spPr>
          <a:xfrm>
            <a:off x="486156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8" name="矩形 140">
            <a:extLst>
              <a:ext uri="{FF2B5EF4-FFF2-40B4-BE49-F238E27FC236}">
                <a16:creationId xmlns:a16="http://schemas.microsoft.com/office/drawing/2014/main" id="{A53A357F-2534-4A2F-8668-8F7AD40703B7}"/>
              </a:ext>
            </a:extLst>
          </p:cNvPr>
          <p:cNvSpPr/>
          <p:nvPr/>
        </p:nvSpPr>
        <p:spPr>
          <a:xfrm>
            <a:off x="526542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39" name="矩形 141">
            <a:extLst>
              <a:ext uri="{FF2B5EF4-FFF2-40B4-BE49-F238E27FC236}">
                <a16:creationId xmlns:a16="http://schemas.microsoft.com/office/drawing/2014/main" id="{7C5F63A2-B71F-45DC-A64F-DF473977FB84}"/>
              </a:ext>
            </a:extLst>
          </p:cNvPr>
          <p:cNvSpPr/>
          <p:nvPr/>
        </p:nvSpPr>
        <p:spPr>
          <a:xfrm>
            <a:off x="567690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0" name="矩形 142">
            <a:extLst>
              <a:ext uri="{FF2B5EF4-FFF2-40B4-BE49-F238E27FC236}">
                <a16:creationId xmlns:a16="http://schemas.microsoft.com/office/drawing/2014/main" id="{A8E43FF0-2D01-4FDE-A5A5-79A6FB04264E}"/>
              </a:ext>
            </a:extLst>
          </p:cNvPr>
          <p:cNvSpPr/>
          <p:nvPr/>
        </p:nvSpPr>
        <p:spPr>
          <a:xfrm>
            <a:off x="608838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1" name="矩形 143">
            <a:extLst>
              <a:ext uri="{FF2B5EF4-FFF2-40B4-BE49-F238E27FC236}">
                <a16:creationId xmlns:a16="http://schemas.microsoft.com/office/drawing/2014/main" id="{DEB39A32-555A-4C30-AEFD-26B18F42C851}"/>
              </a:ext>
            </a:extLst>
          </p:cNvPr>
          <p:cNvSpPr/>
          <p:nvPr/>
        </p:nvSpPr>
        <p:spPr>
          <a:xfrm>
            <a:off x="6499860" y="4955285"/>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2" name="矩形 144">
            <a:extLst>
              <a:ext uri="{FF2B5EF4-FFF2-40B4-BE49-F238E27FC236}">
                <a16:creationId xmlns:a16="http://schemas.microsoft.com/office/drawing/2014/main" id="{B78A991B-30AD-47F7-A041-9E3355AC57ED}"/>
              </a:ext>
            </a:extLst>
          </p:cNvPr>
          <p:cNvSpPr/>
          <p:nvPr/>
        </p:nvSpPr>
        <p:spPr>
          <a:xfrm>
            <a:off x="362712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3" name="矩形 145">
            <a:extLst>
              <a:ext uri="{FF2B5EF4-FFF2-40B4-BE49-F238E27FC236}">
                <a16:creationId xmlns:a16="http://schemas.microsoft.com/office/drawing/2014/main" id="{B56F0481-4C3A-4F78-A50F-E0523ED45B99}"/>
              </a:ext>
            </a:extLst>
          </p:cNvPr>
          <p:cNvSpPr/>
          <p:nvPr/>
        </p:nvSpPr>
        <p:spPr>
          <a:xfrm>
            <a:off x="403860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4" name="矩形 146">
            <a:extLst>
              <a:ext uri="{FF2B5EF4-FFF2-40B4-BE49-F238E27FC236}">
                <a16:creationId xmlns:a16="http://schemas.microsoft.com/office/drawing/2014/main" id="{504477B8-7719-4FC8-8B93-ADC77BD363EB}"/>
              </a:ext>
            </a:extLst>
          </p:cNvPr>
          <p:cNvSpPr/>
          <p:nvPr/>
        </p:nvSpPr>
        <p:spPr>
          <a:xfrm>
            <a:off x="445008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5" name="矩形 147">
            <a:extLst>
              <a:ext uri="{FF2B5EF4-FFF2-40B4-BE49-F238E27FC236}">
                <a16:creationId xmlns:a16="http://schemas.microsoft.com/office/drawing/2014/main" id="{C31EED9E-F14E-4209-9E37-ECFDACB36BB7}"/>
              </a:ext>
            </a:extLst>
          </p:cNvPr>
          <p:cNvSpPr/>
          <p:nvPr/>
        </p:nvSpPr>
        <p:spPr>
          <a:xfrm>
            <a:off x="486156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6" name="矩形 148">
            <a:extLst>
              <a:ext uri="{FF2B5EF4-FFF2-40B4-BE49-F238E27FC236}">
                <a16:creationId xmlns:a16="http://schemas.microsoft.com/office/drawing/2014/main" id="{61286877-84DE-42C7-A2BE-0751C8472F41}"/>
              </a:ext>
            </a:extLst>
          </p:cNvPr>
          <p:cNvSpPr/>
          <p:nvPr/>
        </p:nvSpPr>
        <p:spPr>
          <a:xfrm>
            <a:off x="526542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7" name="矩形 149">
            <a:extLst>
              <a:ext uri="{FF2B5EF4-FFF2-40B4-BE49-F238E27FC236}">
                <a16:creationId xmlns:a16="http://schemas.microsoft.com/office/drawing/2014/main" id="{A519B522-6F84-49BC-9163-C0E133E124D7}"/>
              </a:ext>
            </a:extLst>
          </p:cNvPr>
          <p:cNvSpPr/>
          <p:nvPr/>
        </p:nvSpPr>
        <p:spPr>
          <a:xfrm>
            <a:off x="567690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8" name="矩形 150">
            <a:extLst>
              <a:ext uri="{FF2B5EF4-FFF2-40B4-BE49-F238E27FC236}">
                <a16:creationId xmlns:a16="http://schemas.microsoft.com/office/drawing/2014/main" id="{E7374CE0-2324-4D1E-905B-AF874F9799FD}"/>
              </a:ext>
            </a:extLst>
          </p:cNvPr>
          <p:cNvSpPr/>
          <p:nvPr/>
        </p:nvSpPr>
        <p:spPr>
          <a:xfrm>
            <a:off x="608838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49" name="矩形 151">
            <a:extLst>
              <a:ext uri="{FF2B5EF4-FFF2-40B4-BE49-F238E27FC236}">
                <a16:creationId xmlns:a16="http://schemas.microsoft.com/office/drawing/2014/main" id="{2C6B1BC2-A866-4D0D-9C42-ACA312778CA7}"/>
              </a:ext>
            </a:extLst>
          </p:cNvPr>
          <p:cNvSpPr/>
          <p:nvPr/>
        </p:nvSpPr>
        <p:spPr>
          <a:xfrm>
            <a:off x="6499860" y="5263024"/>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50" name="文本框 8">
            <a:extLst>
              <a:ext uri="{FF2B5EF4-FFF2-40B4-BE49-F238E27FC236}">
                <a16:creationId xmlns:a16="http://schemas.microsoft.com/office/drawing/2014/main" id="{FCFE6687-5ADC-40A5-93A5-5B7B27199ECB}"/>
              </a:ext>
            </a:extLst>
          </p:cNvPr>
          <p:cNvSpPr txBox="1"/>
          <p:nvPr/>
        </p:nvSpPr>
        <p:spPr>
          <a:xfrm>
            <a:off x="5102336" y="4330445"/>
            <a:ext cx="461665" cy="624840"/>
          </a:xfrm>
          <a:prstGeom prst="rect">
            <a:avLst/>
          </a:prstGeom>
          <a:noFill/>
        </p:spPr>
        <p:txBody>
          <a:bodyPr vert="eaVert" wrap="square" rtlCol="0">
            <a:spAutoFit/>
          </a:bodyPr>
          <a:lstStyle/>
          <a:p>
            <a:r>
              <a:rPr lang="en-US" altLang="zh-CN" dirty="0">
                <a:solidFill>
                  <a:prstClr val="black"/>
                </a:solidFill>
                <a:latin typeface="Courier New"/>
                <a:ea typeface="华文中宋"/>
              </a:rPr>
              <a:t>...</a:t>
            </a:r>
            <a:endParaRPr lang="zh-CN" altLang="en-US" dirty="0">
              <a:solidFill>
                <a:prstClr val="black"/>
              </a:solidFill>
              <a:latin typeface="Courier New"/>
              <a:ea typeface="华文中宋"/>
            </a:endParaRPr>
          </a:p>
        </p:txBody>
      </p:sp>
      <p:sp>
        <p:nvSpPr>
          <p:cNvPr id="51" name="文本框 9">
            <a:extLst>
              <a:ext uri="{FF2B5EF4-FFF2-40B4-BE49-F238E27FC236}">
                <a16:creationId xmlns:a16="http://schemas.microsoft.com/office/drawing/2014/main" id="{43A42C73-E2F8-47E4-A4FB-85FB51EC4245}"/>
              </a:ext>
            </a:extLst>
          </p:cNvPr>
          <p:cNvSpPr txBox="1"/>
          <p:nvPr/>
        </p:nvSpPr>
        <p:spPr>
          <a:xfrm>
            <a:off x="3108960" y="3386913"/>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set0</a:t>
            </a:r>
            <a:endParaRPr lang="zh-CN" altLang="en-US" sz="1100" dirty="0">
              <a:solidFill>
                <a:prstClr val="black"/>
              </a:solidFill>
              <a:latin typeface="Courier New"/>
              <a:ea typeface="华文中宋"/>
            </a:endParaRPr>
          </a:p>
        </p:txBody>
      </p:sp>
      <p:sp>
        <p:nvSpPr>
          <p:cNvPr id="52" name="文本框 152">
            <a:extLst>
              <a:ext uri="{FF2B5EF4-FFF2-40B4-BE49-F238E27FC236}">
                <a16:creationId xmlns:a16="http://schemas.microsoft.com/office/drawing/2014/main" id="{64E5750B-47C6-468B-B9C9-48C64CF84FAD}"/>
              </a:ext>
            </a:extLst>
          </p:cNvPr>
          <p:cNvSpPr txBox="1"/>
          <p:nvPr/>
        </p:nvSpPr>
        <p:spPr>
          <a:xfrm>
            <a:off x="3101340" y="3694652"/>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set1</a:t>
            </a:r>
            <a:endParaRPr lang="zh-CN" altLang="en-US" sz="1100" dirty="0">
              <a:solidFill>
                <a:prstClr val="black"/>
              </a:solidFill>
              <a:latin typeface="Courier New"/>
              <a:ea typeface="华文中宋"/>
            </a:endParaRPr>
          </a:p>
        </p:txBody>
      </p:sp>
      <p:sp>
        <p:nvSpPr>
          <p:cNvPr id="53" name="文本框 153">
            <a:extLst>
              <a:ext uri="{FF2B5EF4-FFF2-40B4-BE49-F238E27FC236}">
                <a16:creationId xmlns:a16="http://schemas.microsoft.com/office/drawing/2014/main" id="{A1A573DA-0C55-4603-A681-94E1F9387802}"/>
              </a:ext>
            </a:extLst>
          </p:cNvPr>
          <p:cNvSpPr txBox="1"/>
          <p:nvPr/>
        </p:nvSpPr>
        <p:spPr>
          <a:xfrm>
            <a:off x="3101340" y="3999437"/>
            <a:ext cx="525780" cy="261610"/>
          </a:xfrm>
          <a:prstGeom prst="rect">
            <a:avLst/>
          </a:prstGeom>
          <a:noFill/>
        </p:spPr>
        <p:txBody>
          <a:bodyPr wrap="square" rtlCol="0">
            <a:spAutoFit/>
          </a:bodyPr>
          <a:lstStyle/>
          <a:p>
            <a:r>
              <a:rPr lang="en-US" altLang="zh-CN" sz="1100" dirty="0">
                <a:solidFill>
                  <a:prstClr val="black"/>
                </a:solidFill>
                <a:latin typeface="Courier New"/>
                <a:ea typeface="华文中宋"/>
              </a:rPr>
              <a:t>set2</a:t>
            </a:r>
            <a:endParaRPr lang="zh-CN" altLang="en-US" sz="1100" dirty="0">
              <a:solidFill>
                <a:prstClr val="black"/>
              </a:solidFill>
              <a:latin typeface="Courier New"/>
              <a:ea typeface="华文中宋"/>
            </a:endParaRPr>
          </a:p>
        </p:txBody>
      </p:sp>
      <p:sp>
        <p:nvSpPr>
          <p:cNvPr id="54" name="文本框 154">
            <a:extLst>
              <a:ext uri="{FF2B5EF4-FFF2-40B4-BE49-F238E27FC236}">
                <a16:creationId xmlns:a16="http://schemas.microsoft.com/office/drawing/2014/main" id="{13B06A85-AC04-4A6A-B74C-E5E4ECB5BC7D}"/>
              </a:ext>
            </a:extLst>
          </p:cNvPr>
          <p:cNvSpPr txBox="1"/>
          <p:nvPr/>
        </p:nvSpPr>
        <p:spPr>
          <a:xfrm>
            <a:off x="2994660" y="4929895"/>
            <a:ext cx="632460" cy="261610"/>
          </a:xfrm>
          <a:prstGeom prst="rect">
            <a:avLst/>
          </a:prstGeom>
          <a:noFill/>
        </p:spPr>
        <p:txBody>
          <a:bodyPr wrap="square" rtlCol="0">
            <a:spAutoFit/>
          </a:bodyPr>
          <a:lstStyle/>
          <a:p>
            <a:r>
              <a:rPr lang="en-US" altLang="zh-CN" sz="1100" dirty="0">
                <a:solidFill>
                  <a:prstClr val="black"/>
                </a:solidFill>
                <a:latin typeface="Courier New"/>
                <a:ea typeface="华文中宋"/>
              </a:rPr>
              <a:t>set62</a:t>
            </a:r>
            <a:endParaRPr lang="zh-CN" altLang="en-US" sz="1100" dirty="0">
              <a:solidFill>
                <a:prstClr val="black"/>
              </a:solidFill>
              <a:latin typeface="Courier New"/>
              <a:ea typeface="华文中宋"/>
            </a:endParaRPr>
          </a:p>
        </p:txBody>
      </p:sp>
      <p:sp>
        <p:nvSpPr>
          <p:cNvPr id="55" name="文本框 155">
            <a:extLst>
              <a:ext uri="{FF2B5EF4-FFF2-40B4-BE49-F238E27FC236}">
                <a16:creationId xmlns:a16="http://schemas.microsoft.com/office/drawing/2014/main" id="{C1D26C5E-1609-4341-9198-729E0EB47992}"/>
              </a:ext>
            </a:extLst>
          </p:cNvPr>
          <p:cNvSpPr txBox="1"/>
          <p:nvPr/>
        </p:nvSpPr>
        <p:spPr>
          <a:xfrm>
            <a:off x="2994660" y="5242709"/>
            <a:ext cx="632460" cy="261610"/>
          </a:xfrm>
          <a:prstGeom prst="rect">
            <a:avLst/>
          </a:prstGeom>
          <a:noFill/>
        </p:spPr>
        <p:txBody>
          <a:bodyPr wrap="square" rtlCol="0">
            <a:spAutoFit/>
          </a:bodyPr>
          <a:lstStyle/>
          <a:p>
            <a:r>
              <a:rPr lang="en-US" altLang="zh-CN" sz="1100" dirty="0">
                <a:solidFill>
                  <a:prstClr val="black"/>
                </a:solidFill>
                <a:latin typeface="Courier New"/>
                <a:ea typeface="华文中宋"/>
              </a:rPr>
              <a:t>set</a:t>
            </a:r>
            <a:r>
              <a:rPr lang="en-US" altLang="zh-CN" sz="1100" b="1" dirty="0">
                <a:solidFill>
                  <a:srgbClr val="FF0000"/>
                </a:solidFill>
                <a:latin typeface="Courier New"/>
                <a:ea typeface="华文中宋"/>
              </a:rPr>
              <a:t>63</a:t>
            </a:r>
            <a:endParaRPr lang="zh-CN" altLang="en-US" sz="1100" b="1" dirty="0">
              <a:solidFill>
                <a:srgbClr val="FF0000"/>
              </a:solidFill>
              <a:latin typeface="Courier New"/>
              <a:ea typeface="华文中宋"/>
            </a:endParaRPr>
          </a:p>
        </p:txBody>
      </p:sp>
      <p:sp>
        <p:nvSpPr>
          <p:cNvPr id="56" name="文本框 10">
            <a:extLst>
              <a:ext uri="{FF2B5EF4-FFF2-40B4-BE49-F238E27FC236}">
                <a16:creationId xmlns:a16="http://schemas.microsoft.com/office/drawing/2014/main" id="{9267F3C9-B7D3-46A8-8C17-C242A895F993}"/>
              </a:ext>
            </a:extLst>
          </p:cNvPr>
          <p:cNvSpPr txBox="1"/>
          <p:nvPr/>
        </p:nvSpPr>
        <p:spPr>
          <a:xfrm>
            <a:off x="4458493" y="3015715"/>
            <a:ext cx="2957260" cy="369332"/>
          </a:xfrm>
          <a:prstGeom prst="rect">
            <a:avLst/>
          </a:prstGeom>
          <a:noFill/>
        </p:spPr>
        <p:txBody>
          <a:bodyPr wrap="square" rtlCol="0">
            <a:spAutoFit/>
          </a:bodyPr>
          <a:lstStyle/>
          <a:p>
            <a:r>
              <a:rPr lang="en-US" altLang="zh-CN" dirty="0">
                <a:solidFill>
                  <a:prstClr val="black"/>
                </a:solidFill>
                <a:latin typeface="Courier New"/>
                <a:ea typeface="华文中宋"/>
              </a:rPr>
              <a:t>L1 d-cache: 8</a:t>
            </a:r>
            <a:r>
              <a:rPr lang="zh-CN" altLang="en-US" dirty="0">
                <a:solidFill>
                  <a:prstClr val="black"/>
                </a:solidFill>
                <a:latin typeface="Courier New"/>
                <a:ea typeface="华文中宋"/>
              </a:rPr>
              <a:t>行</a:t>
            </a:r>
            <a:r>
              <a:rPr lang="en-US" altLang="zh-CN" dirty="0">
                <a:solidFill>
                  <a:prstClr val="black"/>
                </a:solidFill>
                <a:latin typeface="Courier New"/>
                <a:ea typeface="华文中宋"/>
              </a:rPr>
              <a:t>/</a:t>
            </a:r>
            <a:r>
              <a:rPr lang="zh-CN" altLang="en-US" dirty="0">
                <a:solidFill>
                  <a:prstClr val="black"/>
                </a:solidFill>
                <a:latin typeface="Courier New"/>
                <a:ea typeface="华文中宋"/>
              </a:rPr>
              <a:t>组</a:t>
            </a:r>
          </a:p>
        </p:txBody>
      </p:sp>
      <p:sp>
        <p:nvSpPr>
          <p:cNvPr id="57" name="矩形 156">
            <a:extLst>
              <a:ext uri="{FF2B5EF4-FFF2-40B4-BE49-F238E27FC236}">
                <a16:creationId xmlns:a16="http://schemas.microsoft.com/office/drawing/2014/main" id="{C7D57616-37E0-4CB8-9C42-0E16F06A0F33}"/>
              </a:ext>
            </a:extLst>
          </p:cNvPr>
          <p:cNvSpPr/>
          <p:nvPr/>
        </p:nvSpPr>
        <p:spPr>
          <a:xfrm>
            <a:off x="362712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58" name="矩形 157">
            <a:extLst>
              <a:ext uri="{FF2B5EF4-FFF2-40B4-BE49-F238E27FC236}">
                <a16:creationId xmlns:a16="http://schemas.microsoft.com/office/drawing/2014/main" id="{A3F05961-1CD2-48F3-9633-CD4A7D305FAF}"/>
              </a:ext>
            </a:extLst>
          </p:cNvPr>
          <p:cNvSpPr/>
          <p:nvPr/>
        </p:nvSpPr>
        <p:spPr>
          <a:xfrm>
            <a:off x="403860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59" name="矩形 158">
            <a:extLst>
              <a:ext uri="{FF2B5EF4-FFF2-40B4-BE49-F238E27FC236}">
                <a16:creationId xmlns:a16="http://schemas.microsoft.com/office/drawing/2014/main" id="{6E461841-B224-4ABE-AC70-2789705733CA}"/>
              </a:ext>
            </a:extLst>
          </p:cNvPr>
          <p:cNvSpPr/>
          <p:nvPr/>
        </p:nvSpPr>
        <p:spPr>
          <a:xfrm>
            <a:off x="445008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0" name="矩形 159">
            <a:extLst>
              <a:ext uri="{FF2B5EF4-FFF2-40B4-BE49-F238E27FC236}">
                <a16:creationId xmlns:a16="http://schemas.microsoft.com/office/drawing/2014/main" id="{0F3F6F79-D9F3-4C03-80FC-C6BC2C9BD97D}"/>
              </a:ext>
            </a:extLst>
          </p:cNvPr>
          <p:cNvSpPr/>
          <p:nvPr/>
        </p:nvSpPr>
        <p:spPr>
          <a:xfrm>
            <a:off x="486156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1" name="矩形 160">
            <a:extLst>
              <a:ext uri="{FF2B5EF4-FFF2-40B4-BE49-F238E27FC236}">
                <a16:creationId xmlns:a16="http://schemas.microsoft.com/office/drawing/2014/main" id="{03744175-4F5A-4EE4-AD3D-D26961F8B2EA}"/>
              </a:ext>
            </a:extLst>
          </p:cNvPr>
          <p:cNvSpPr/>
          <p:nvPr/>
        </p:nvSpPr>
        <p:spPr>
          <a:xfrm>
            <a:off x="526542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2" name="矩形 161">
            <a:extLst>
              <a:ext uri="{FF2B5EF4-FFF2-40B4-BE49-F238E27FC236}">
                <a16:creationId xmlns:a16="http://schemas.microsoft.com/office/drawing/2014/main" id="{651DC051-68B2-4536-BCC9-36EFB40CA99E}"/>
              </a:ext>
            </a:extLst>
          </p:cNvPr>
          <p:cNvSpPr/>
          <p:nvPr/>
        </p:nvSpPr>
        <p:spPr>
          <a:xfrm>
            <a:off x="567690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3" name="矩形 162">
            <a:extLst>
              <a:ext uri="{FF2B5EF4-FFF2-40B4-BE49-F238E27FC236}">
                <a16:creationId xmlns:a16="http://schemas.microsoft.com/office/drawing/2014/main" id="{13942301-CB6B-48C7-96C4-2AB37904FC0C}"/>
              </a:ext>
            </a:extLst>
          </p:cNvPr>
          <p:cNvSpPr/>
          <p:nvPr/>
        </p:nvSpPr>
        <p:spPr>
          <a:xfrm>
            <a:off x="608838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4" name="矩形 163">
            <a:extLst>
              <a:ext uri="{FF2B5EF4-FFF2-40B4-BE49-F238E27FC236}">
                <a16:creationId xmlns:a16="http://schemas.microsoft.com/office/drawing/2014/main" id="{446D3EF2-CA90-4E59-95E1-8FF3A604263B}"/>
              </a:ext>
            </a:extLst>
          </p:cNvPr>
          <p:cNvSpPr/>
          <p:nvPr/>
        </p:nvSpPr>
        <p:spPr>
          <a:xfrm>
            <a:off x="6499860" y="6121663"/>
            <a:ext cx="411480" cy="220980"/>
          </a:xfrm>
          <a:prstGeom prst="rect">
            <a:avLst/>
          </a:prstGeom>
          <a:solidFill>
            <a:srgbClr val="3494BA"/>
          </a:solidFill>
          <a:ln w="15875" cap="flat" cmpd="sng" algn="ctr">
            <a:solidFill>
              <a:srgbClr val="3494BA">
                <a:shade val="50000"/>
              </a:srgbClr>
            </a:solidFill>
            <a:prstDash val="solid"/>
          </a:ln>
          <a:effectLst/>
        </p:spPr>
        <p:txBody>
          <a:bodyPr rtlCol="0" anchor="ctr"/>
          <a:lstStyle/>
          <a:p>
            <a:pPr algn="ctr">
              <a:defRPr/>
            </a:pPr>
            <a:endParaRPr lang="zh-CN" altLang="en-US" kern="0">
              <a:solidFill>
                <a:prstClr val="white"/>
              </a:solidFill>
              <a:latin typeface="Courier New"/>
              <a:ea typeface="华文中宋"/>
            </a:endParaRPr>
          </a:p>
        </p:txBody>
      </p:sp>
      <p:sp>
        <p:nvSpPr>
          <p:cNvPr id="65" name="文本框 164">
            <a:extLst>
              <a:ext uri="{FF2B5EF4-FFF2-40B4-BE49-F238E27FC236}">
                <a16:creationId xmlns:a16="http://schemas.microsoft.com/office/drawing/2014/main" id="{DCC89A56-1008-4AAC-AC2E-6D6CF2946062}"/>
              </a:ext>
            </a:extLst>
          </p:cNvPr>
          <p:cNvSpPr txBox="1"/>
          <p:nvPr/>
        </p:nvSpPr>
        <p:spPr>
          <a:xfrm>
            <a:off x="2994660" y="6103893"/>
            <a:ext cx="632460" cy="261610"/>
          </a:xfrm>
          <a:prstGeom prst="rect">
            <a:avLst/>
          </a:prstGeom>
          <a:noFill/>
        </p:spPr>
        <p:txBody>
          <a:bodyPr wrap="square" rtlCol="0">
            <a:spAutoFit/>
          </a:bodyPr>
          <a:lstStyle/>
          <a:p>
            <a:r>
              <a:rPr lang="en-US" altLang="zh-CN" sz="1100" dirty="0" err="1">
                <a:solidFill>
                  <a:prstClr val="black"/>
                </a:solidFill>
                <a:latin typeface="Courier New"/>
                <a:ea typeface="华文中宋"/>
              </a:rPr>
              <a:t>setCI</a:t>
            </a:r>
            <a:endParaRPr lang="zh-CN" altLang="en-US" sz="1100" dirty="0">
              <a:solidFill>
                <a:prstClr val="black"/>
              </a:solidFill>
              <a:latin typeface="Courier New"/>
              <a:ea typeface="华文中宋"/>
            </a:endParaRPr>
          </a:p>
        </p:txBody>
      </p:sp>
      <p:cxnSp>
        <p:nvCxnSpPr>
          <p:cNvPr id="66" name="肘形连接符 165">
            <a:extLst>
              <a:ext uri="{FF2B5EF4-FFF2-40B4-BE49-F238E27FC236}">
                <a16:creationId xmlns:a16="http://schemas.microsoft.com/office/drawing/2014/main" id="{E5E05F02-00CF-4A35-8EDA-000801D74ABF}"/>
              </a:ext>
            </a:extLst>
          </p:cNvPr>
          <p:cNvCxnSpPr>
            <a:stCxn id="88" idx="2"/>
            <a:endCxn id="54" idx="1"/>
          </p:cNvCxnSpPr>
          <p:nvPr/>
        </p:nvCxnSpPr>
        <p:spPr>
          <a:xfrm rot="5400000">
            <a:off x="3835027" y="1558118"/>
            <a:ext cx="2662217" cy="4342946"/>
          </a:xfrm>
          <a:prstGeom prst="bentConnector4">
            <a:avLst>
              <a:gd name="adj1" fmla="val 47543"/>
              <a:gd name="adj2" fmla="val 105264"/>
            </a:avLst>
          </a:prstGeom>
          <a:noFill/>
          <a:ln w="19050" cap="flat" cmpd="sng" algn="ctr">
            <a:solidFill>
              <a:sysClr val="windowText" lastClr="000000"/>
            </a:solidFill>
            <a:prstDash val="solid"/>
            <a:tailEnd type="triangle"/>
          </a:ln>
          <a:effectLst/>
        </p:spPr>
      </p:cxnSp>
      <p:cxnSp>
        <p:nvCxnSpPr>
          <p:cNvPr id="67" name="肘形连接符 166">
            <a:extLst>
              <a:ext uri="{FF2B5EF4-FFF2-40B4-BE49-F238E27FC236}">
                <a16:creationId xmlns:a16="http://schemas.microsoft.com/office/drawing/2014/main" id="{518A8D6A-34A7-477E-B4FD-3FE906AB0F45}"/>
              </a:ext>
            </a:extLst>
          </p:cNvPr>
          <p:cNvCxnSpPr>
            <a:stCxn id="41" idx="3"/>
            <a:endCxn id="64" idx="3"/>
          </p:cNvCxnSpPr>
          <p:nvPr/>
        </p:nvCxnSpPr>
        <p:spPr>
          <a:xfrm>
            <a:off x="6911340" y="5065775"/>
            <a:ext cx="12700" cy="1166378"/>
          </a:xfrm>
          <a:prstGeom prst="bentConnector3">
            <a:avLst>
              <a:gd name="adj1" fmla="val 1800000"/>
            </a:avLst>
          </a:prstGeom>
          <a:noFill/>
          <a:ln w="19050" cap="flat" cmpd="sng" algn="ctr">
            <a:solidFill>
              <a:sysClr val="windowText" lastClr="000000"/>
            </a:solidFill>
            <a:prstDash val="solid"/>
            <a:tailEnd type="triangle"/>
          </a:ln>
          <a:effectLst/>
        </p:spPr>
      </p:cxnSp>
      <p:cxnSp>
        <p:nvCxnSpPr>
          <p:cNvPr id="68" name="肘形连接符 167">
            <a:extLst>
              <a:ext uri="{FF2B5EF4-FFF2-40B4-BE49-F238E27FC236}">
                <a16:creationId xmlns:a16="http://schemas.microsoft.com/office/drawing/2014/main" id="{5B53B4AA-4B9D-4A2F-822D-96950DAFB68B}"/>
              </a:ext>
            </a:extLst>
          </p:cNvPr>
          <p:cNvCxnSpPr>
            <a:stCxn id="5" idx="2"/>
            <a:endCxn id="57" idx="2"/>
          </p:cNvCxnSpPr>
          <p:nvPr/>
        </p:nvCxnSpPr>
        <p:spPr>
          <a:xfrm rot="16200000" flipH="1">
            <a:off x="1657904" y="4167689"/>
            <a:ext cx="3708954" cy="64095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69" name="肘形连接符 168">
            <a:extLst>
              <a:ext uri="{FF2B5EF4-FFF2-40B4-BE49-F238E27FC236}">
                <a16:creationId xmlns:a16="http://schemas.microsoft.com/office/drawing/2014/main" id="{89BAA3D0-8162-4EC4-9301-E09A87DDAAA7}"/>
              </a:ext>
            </a:extLst>
          </p:cNvPr>
          <p:cNvCxnSpPr>
            <a:stCxn id="5" idx="2"/>
            <a:endCxn id="58" idx="2"/>
          </p:cNvCxnSpPr>
          <p:nvPr/>
        </p:nvCxnSpPr>
        <p:spPr>
          <a:xfrm rot="16200000" flipH="1">
            <a:off x="1863644" y="3961949"/>
            <a:ext cx="3708954" cy="105243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0" name="肘形连接符 169">
            <a:extLst>
              <a:ext uri="{FF2B5EF4-FFF2-40B4-BE49-F238E27FC236}">
                <a16:creationId xmlns:a16="http://schemas.microsoft.com/office/drawing/2014/main" id="{81D9DC6C-2CA5-4946-8C0C-C8025158E0C0}"/>
              </a:ext>
            </a:extLst>
          </p:cNvPr>
          <p:cNvCxnSpPr>
            <a:stCxn id="5" idx="2"/>
            <a:endCxn id="59" idx="2"/>
          </p:cNvCxnSpPr>
          <p:nvPr/>
        </p:nvCxnSpPr>
        <p:spPr>
          <a:xfrm rot="16200000" flipH="1">
            <a:off x="2069384" y="3756209"/>
            <a:ext cx="3708954" cy="146391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1" name="肘形连接符 170">
            <a:extLst>
              <a:ext uri="{FF2B5EF4-FFF2-40B4-BE49-F238E27FC236}">
                <a16:creationId xmlns:a16="http://schemas.microsoft.com/office/drawing/2014/main" id="{E24ADC86-DDE3-4C0D-BA02-D87E99050FB7}"/>
              </a:ext>
            </a:extLst>
          </p:cNvPr>
          <p:cNvCxnSpPr>
            <a:stCxn id="5" idx="2"/>
            <a:endCxn id="60" idx="2"/>
          </p:cNvCxnSpPr>
          <p:nvPr/>
        </p:nvCxnSpPr>
        <p:spPr>
          <a:xfrm rot="16200000" flipH="1">
            <a:off x="2275124" y="3550469"/>
            <a:ext cx="3708954" cy="187539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2" name="肘形连接符 171">
            <a:extLst>
              <a:ext uri="{FF2B5EF4-FFF2-40B4-BE49-F238E27FC236}">
                <a16:creationId xmlns:a16="http://schemas.microsoft.com/office/drawing/2014/main" id="{FA22ADAC-3E62-4142-88FF-ADCDF2320FE9}"/>
              </a:ext>
            </a:extLst>
          </p:cNvPr>
          <p:cNvCxnSpPr>
            <a:stCxn id="5" idx="2"/>
            <a:endCxn id="61" idx="2"/>
          </p:cNvCxnSpPr>
          <p:nvPr/>
        </p:nvCxnSpPr>
        <p:spPr>
          <a:xfrm rot="16200000" flipH="1">
            <a:off x="2477054" y="3348539"/>
            <a:ext cx="3708954" cy="227925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3" name="肘形连接符 172">
            <a:extLst>
              <a:ext uri="{FF2B5EF4-FFF2-40B4-BE49-F238E27FC236}">
                <a16:creationId xmlns:a16="http://schemas.microsoft.com/office/drawing/2014/main" id="{33BB2516-4DD8-4227-A116-FA4ECECFA093}"/>
              </a:ext>
            </a:extLst>
          </p:cNvPr>
          <p:cNvCxnSpPr>
            <a:stCxn id="5" idx="2"/>
            <a:endCxn id="62" idx="2"/>
          </p:cNvCxnSpPr>
          <p:nvPr/>
        </p:nvCxnSpPr>
        <p:spPr>
          <a:xfrm rot="16200000" flipH="1">
            <a:off x="2682794" y="3142799"/>
            <a:ext cx="3708954" cy="269073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4" name="肘形连接符 173">
            <a:extLst>
              <a:ext uri="{FF2B5EF4-FFF2-40B4-BE49-F238E27FC236}">
                <a16:creationId xmlns:a16="http://schemas.microsoft.com/office/drawing/2014/main" id="{B755CAA0-DFF6-431A-999C-AC07995414C2}"/>
              </a:ext>
            </a:extLst>
          </p:cNvPr>
          <p:cNvCxnSpPr>
            <a:stCxn id="5" idx="2"/>
            <a:endCxn id="63" idx="2"/>
          </p:cNvCxnSpPr>
          <p:nvPr/>
        </p:nvCxnSpPr>
        <p:spPr>
          <a:xfrm rot="16200000" flipH="1">
            <a:off x="2888534" y="2937059"/>
            <a:ext cx="3708954" cy="3102217"/>
          </a:xfrm>
          <a:prstGeom prst="bentConnector3">
            <a:avLst>
              <a:gd name="adj1" fmla="val 106163"/>
            </a:avLst>
          </a:prstGeom>
          <a:noFill/>
          <a:ln w="19050" cap="flat" cmpd="sng" algn="ctr">
            <a:solidFill>
              <a:sysClr val="windowText" lastClr="000000"/>
            </a:solidFill>
            <a:prstDash val="solid"/>
            <a:tailEnd type="triangle"/>
          </a:ln>
          <a:effectLst/>
        </p:spPr>
      </p:cxnSp>
      <p:cxnSp>
        <p:nvCxnSpPr>
          <p:cNvPr id="75" name="肘形连接符 174">
            <a:extLst>
              <a:ext uri="{FF2B5EF4-FFF2-40B4-BE49-F238E27FC236}">
                <a16:creationId xmlns:a16="http://schemas.microsoft.com/office/drawing/2014/main" id="{7C175F46-2664-4E66-A237-9BD459EAF7D9}"/>
              </a:ext>
            </a:extLst>
          </p:cNvPr>
          <p:cNvCxnSpPr>
            <a:stCxn id="5" idx="2"/>
            <a:endCxn id="64" idx="2"/>
          </p:cNvCxnSpPr>
          <p:nvPr/>
        </p:nvCxnSpPr>
        <p:spPr>
          <a:xfrm rot="16200000" flipH="1">
            <a:off x="3094274" y="2731319"/>
            <a:ext cx="3708954" cy="3513697"/>
          </a:xfrm>
          <a:prstGeom prst="bentConnector3">
            <a:avLst>
              <a:gd name="adj1" fmla="val 106163"/>
            </a:avLst>
          </a:prstGeom>
          <a:noFill/>
          <a:ln w="19050" cap="flat" cmpd="sng" algn="ctr">
            <a:solidFill>
              <a:sysClr val="windowText" lastClr="000000"/>
            </a:solidFill>
            <a:prstDash val="solid"/>
            <a:tailEnd type="triangle"/>
          </a:ln>
          <a:effectLst/>
        </p:spPr>
      </p:cxnSp>
      <p:sp>
        <p:nvSpPr>
          <p:cNvPr id="76" name="椭圆 175">
            <a:extLst>
              <a:ext uri="{FF2B5EF4-FFF2-40B4-BE49-F238E27FC236}">
                <a16:creationId xmlns:a16="http://schemas.microsoft.com/office/drawing/2014/main" id="{709CBA87-BAC7-463C-B6B4-6697CCA0DA69}"/>
              </a:ext>
            </a:extLst>
          </p:cNvPr>
          <p:cNvSpPr/>
          <p:nvPr/>
        </p:nvSpPr>
        <p:spPr>
          <a:xfrm>
            <a:off x="8394170" y="5904689"/>
            <a:ext cx="1459346" cy="535709"/>
          </a:xfrm>
          <a:prstGeom prst="ellipse">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lgn="ctr">
              <a:defRPr/>
            </a:pPr>
            <a:r>
              <a:rPr lang="zh-CN" altLang="en-US" kern="0" dirty="0">
                <a:solidFill>
                  <a:prstClr val="white"/>
                </a:solidFill>
                <a:latin typeface="Courier New"/>
                <a:ea typeface="华文中宋"/>
              </a:rPr>
              <a:t>主存</a:t>
            </a:r>
          </a:p>
        </p:txBody>
      </p:sp>
      <p:sp>
        <p:nvSpPr>
          <p:cNvPr id="77" name="圆角右箭头 52">
            <a:extLst>
              <a:ext uri="{FF2B5EF4-FFF2-40B4-BE49-F238E27FC236}">
                <a16:creationId xmlns:a16="http://schemas.microsoft.com/office/drawing/2014/main" id="{BEA2CE54-431C-46C8-B152-4FBE81317A3D}"/>
              </a:ext>
            </a:extLst>
          </p:cNvPr>
          <p:cNvSpPr/>
          <p:nvPr/>
        </p:nvSpPr>
        <p:spPr>
          <a:xfrm rot="16200000">
            <a:off x="7275702" y="1668402"/>
            <a:ext cx="4930072" cy="1854524"/>
          </a:xfrm>
          <a:prstGeom prst="bentArrow">
            <a:avLst>
              <a:gd name="adj1" fmla="val 25000"/>
              <a:gd name="adj2" fmla="val 26682"/>
              <a:gd name="adj3" fmla="val 25000"/>
              <a:gd name="adj4" fmla="val 43750"/>
            </a:avLst>
          </a:prstGeom>
          <a:solidFill>
            <a:srgbClr val="3494BA"/>
          </a:solidFill>
          <a:ln w="15875" cap="flat" cmpd="sng" algn="ctr">
            <a:solidFill>
              <a:srgbClr val="3494BA">
                <a:shade val="50000"/>
              </a:srgbClr>
            </a:solidFill>
            <a:prstDash val="solid"/>
          </a:ln>
          <a:effectLst/>
        </p:spPr>
        <p:txBody>
          <a:bodyPr rtlCol="0" anchor="ctr"/>
          <a:lstStyle/>
          <a:p>
            <a:pPr algn="ctr">
              <a:defRPr/>
            </a:pPr>
            <a:r>
              <a:rPr lang="zh-CN" altLang="en-US" kern="0" dirty="0">
                <a:solidFill>
                  <a:prstClr val="black"/>
                </a:solidFill>
                <a:latin typeface="Courier New"/>
                <a:ea typeface="华文中宋"/>
              </a:rPr>
              <a:t>总线</a:t>
            </a:r>
          </a:p>
        </p:txBody>
      </p:sp>
      <p:cxnSp>
        <p:nvCxnSpPr>
          <p:cNvPr id="78" name="肘形连接符 176">
            <a:extLst>
              <a:ext uri="{FF2B5EF4-FFF2-40B4-BE49-F238E27FC236}">
                <a16:creationId xmlns:a16="http://schemas.microsoft.com/office/drawing/2014/main" id="{7138B72B-FC44-47A4-AEF4-8FEFE5064194}"/>
              </a:ext>
            </a:extLst>
          </p:cNvPr>
          <p:cNvCxnSpPr>
            <a:cxnSpLocks/>
            <a:stCxn id="63" idx="0"/>
          </p:cNvCxnSpPr>
          <p:nvPr/>
        </p:nvCxnSpPr>
        <p:spPr>
          <a:xfrm rot="5400000" flipH="1" flipV="1">
            <a:off x="5792094" y="3645060"/>
            <a:ext cx="2978630" cy="1974579"/>
          </a:xfrm>
          <a:prstGeom prst="bentConnector3">
            <a:avLst>
              <a:gd name="adj1" fmla="val 50000"/>
            </a:avLst>
          </a:prstGeom>
          <a:noFill/>
          <a:ln w="19050" cap="flat" cmpd="sng" algn="ctr">
            <a:solidFill>
              <a:sysClr val="windowText" lastClr="000000"/>
            </a:solidFill>
            <a:prstDash val="solid"/>
            <a:tailEnd type="triangle"/>
          </a:ln>
          <a:effectLst/>
        </p:spPr>
      </p:cxnSp>
      <p:cxnSp>
        <p:nvCxnSpPr>
          <p:cNvPr id="79" name="肘形连接符 183">
            <a:extLst>
              <a:ext uri="{FF2B5EF4-FFF2-40B4-BE49-F238E27FC236}">
                <a16:creationId xmlns:a16="http://schemas.microsoft.com/office/drawing/2014/main" id="{2E37E6CC-E254-460E-BB15-0D6260BF5195}"/>
              </a:ext>
            </a:extLst>
          </p:cNvPr>
          <p:cNvCxnSpPr>
            <a:stCxn id="76" idx="0"/>
          </p:cNvCxnSpPr>
          <p:nvPr/>
        </p:nvCxnSpPr>
        <p:spPr>
          <a:xfrm flipH="1" flipV="1">
            <a:off x="9123841" y="4496889"/>
            <a:ext cx="2" cy="1407798"/>
          </a:xfrm>
          <a:prstGeom prst="straightConnector1">
            <a:avLst/>
          </a:prstGeom>
          <a:noFill/>
          <a:ln w="19050" cap="flat" cmpd="sng" algn="ctr">
            <a:solidFill>
              <a:sysClr val="windowText" lastClr="000000"/>
            </a:solidFill>
            <a:prstDash val="solid"/>
            <a:tailEnd type="triangle"/>
          </a:ln>
          <a:effectLst/>
        </p:spPr>
      </p:cxnSp>
      <p:sp>
        <p:nvSpPr>
          <p:cNvPr id="80" name="文本框 188">
            <a:extLst>
              <a:ext uri="{FF2B5EF4-FFF2-40B4-BE49-F238E27FC236}">
                <a16:creationId xmlns:a16="http://schemas.microsoft.com/office/drawing/2014/main" id="{977FD0F3-CADE-476D-BCD3-C8D7BA729B9E}"/>
              </a:ext>
            </a:extLst>
          </p:cNvPr>
          <p:cNvSpPr txBox="1"/>
          <p:nvPr/>
        </p:nvSpPr>
        <p:spPr>
          <a:xfrm>
            <a:off x="6760518" y="4303500"/>
            <a:ext cx="1464518" cy="369332"/>
          </a:xfrm>
          <a:prstGeom prst="rect">
            <a:avLst/>
          </a:prstGeom>
          <a:noFill/>
        </p:spPr>
        <p:txBody>
          <a:bodyPr wrap="square" rtlCol="0">
            <a:spAutoFit/>
          </a:bodyPr>
          <a:lstStyle/>
          <a:p>
            <a:r>
              <a:rPr lang="en-US" altLang="zh-CN" dirty="0">
                <a:solidFill>
                  <a:prstClr val="black"/>
                </a:solidFill>
                <a:latin typeface="Courier New"/>
                <a:ea typeface="华文中宋"/>
              </a:rPr>
              <a:t>Cache Hit</a:t>
            </a:r>
            <a:endParaRPr lang="zh-CN" altLang="en-US" dirty="0">
              <a:solidFill>
                <a:prstClr val="black"/>
              </a:solidFill>
              <a:latin typeface="Courier New"/>
              <a:ea typeface="华文中宋"/>
            </a:endParaRPr>
          </a:p>
        </p:txBody>
      </p:sp>
      <p:sp>
        <p:nvSpPr>
          <p:cNvPr id="81" name="文本框 189">
            <a:extLst>
              <a:ext uri="{FF2B5EF4-FFF2-40B4-BE49-F238E27FC236}">
                <a16:creationId xmlns:a16="http://schemas.microsoft.com/office/drawing/2014/main" id="{3AF821A6-FCC2-4573-BE3C-8D1F8E01E9C8}"/>
              </a:ext>
            </a:extLst>
          </p:cNvPr>
          <p:cNvSpPr txBox="1"/>
          <p:nvPr/>
        </p:nvSpPr>
        <p:spPr>
          <a:xfrm>
            <a:off x="7613572" y="5484004"/>
            <a:ext cx="1873169" cy="369332"/>
          </a:xfrm>
          <a:prstGeom prst="rect">
            <a:avLst/>
          </a:prstGeom>
          <a:noFill/>
        </p:spPr>
        <p:txBody>
          <a:bodyPr wrap="square" rtlCol="0">
            <a:spAutoFit/>
          </a:bodyPr>
          <a:lstStyle/>
          <a:p>
            <a:r>
              <a:rPr lang="en-US" altLang="zh-CN" dirty="0">
                <a:solidFill>
                  <a:prstClr val="black"/>
                </a:solidFill>
                <a:latin typeface="Courier New"/>
                <a:ea typeface="华文中宋"/>
              </a:rPr>
              <a:t>Cache Miss</a:t>
            </a:r>
            <a:endParaRPr lang="zh-CN" altLang="en-US" dirty="0">
              <a:solidFill>
                <a:prstClr val="black"/>
              </a:solidFill>
              <a:latin typeface="Courier New"/>
              <a:ea typeface="华文中宋"/>
            </a:endParaRPr>
          </a:p>
        </p:txBody>
      </p:sp>
      <p:sp>
        <p:nvSpPr>
          <p:cNvPr id="82" name="文本框 190">
            <a:extLst>
              <a:ext uri="{FF2B5EF4-FFF2-40B4-BE49-F238E27FC236}">
                <a16:creationId xmlns:a16="http://schemas.microsoft.com/office/drawing/2014/main" id="{6F56FD7D-5977-4E7A-A030-BBEE441E0573}"/>
              </a:ext>
            </a:extLst>
          </p:cNvPr>
          <p:cNvSpPr txBox="1"/>
          <p:nvPr/>
        </p:nvSpPr>
        <p:spPr>
          <a:xfrm>
            <a:off x="2978268" y="1956343"/>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40</a:t>
            </a:r>
            <a:endParaRPr lang="zh-CN" altLang="en-US" b="1" dirty="0">
              <a:solidFill>
                <a:srgbClr val="FF0000"/>
              </a:solidFill>
              <a:latin typeface="Courier New"/>
              <a:ea typeface="华文中宋"/>
            </a:endParaRPr>
          </a:p>
        </p:txBody>
      </p:sp>
      <p:sp>
        <p:nvSpPr>
          <p:cNvPr id="83" name="文本框 191">
            <a:extLst>
              <a:ext uri="{FF2B5EF4-FFF2-40B4-BE49-F238E27FC236}">
                <a16:creationId xmlns:a16="http://schemas.microsoft.com/office/drawing/2014/main" id="{25E1B0F5-2BD8-4E3D-9932-CDCC81643C8B}"/>
              </a:ext>
            </a:extLst>
          </p:cNvPr>
          <p:cNvSpPr txBox="1"/>
          <p:nvPr/>
        </p:nvSpPr>
        <p:spPr>
          <a:xfrm>
            <a:off x="6938078" y="2392596"/>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6</a:t>
            </a:r>
            <a:endParaRPr lang="zh-CN" altLang="en-US" b="1" dirty="0">
              <a:solidFill>
                <a:srgbClr val="FF0000"/>
              </a:solidFill>
              <a:latin typeface="Courier New"/>
              <a:ea typeface="华文中宋"/>
            </a:endParaRPr>
          </a:p>
        </p:txBody>
      </p:sp>
      <p:sp>
        <p:nvSpPr>
          <p:cNvPr id="84" name="文本框 200">
            <a:extLst>
              <a:ext uri="{FF2B5EF4-FFF2-40B4-BE49-F238E27FC236}">
                <a16:creationId xmlns:a16="http://schemas.microsoft.com/office/drawing/2014/main" id="{2E6E7E69-631D-4405-BF52-537768D61FE8}"/>
              </a:ext>
            </a:extLst>
          </p:cNvPr>
          <p:cNvSpPr txBox="1"/>
          <p:nvPr/>
        </p:nvSpPr>
        <p:spPr>
          <a:xfrm>
            <a:off x="7984112" y="2401312"/>
            <a:ext cx="506607" cy="377558"/>
          </a:xfrm>
          <a:prstGeom prst="rect">
            <a:avLst/>
          </a:prstGeom>
          <a:noFill/>
        </p:spPr>
        <p:txBody>
          <a:bodyPr wrap="square" rtlCol="0">
            <a:spAutoFit/>
          </a:bodyPr>
          <a:lstStyle/>
          <a:p>
            <a:r>
              <a:rPr lang="en-US" altLang="zh-CN" b="1" dirty="0">
                <a:solidFill>
                  <a:srgbClr val="FF0000"/>
                </a:solidFill>
                <a:latin typeface="Courier New"/>
                <a:ea typeface="华文中宋"/>
              </a:rPr>
              <a:t>6</a:t>
            </a:r>
            <a:endParaRPr lang="zh-CN" altLang="en-US" b="1" dirty="0">
              <a:solidFill>
                <a:srgbClr val="FF0000"/>
              </a:solidFill>
              <a:latin typeface="Courier New"/>
              <a:ea typeface="华文中宋"/>
            </a:endParaRPr>
          </a:p>
        </p:txBody>
      </p:sp>
      <p:cxnSp>
        <p:nvCxnSpPr>
          <p:cNvPr id="85" name="肘形连接符 201">
            <a:extLst>
              <a:ext uri="{FF2B5EF4-FFF2-40B4-BE49-F238E27FC236}">
                <a16:creationId xmlns:a16="http://schemas.microsoft.com/office/drawing/2014/main" id="{D89159FF-3DB3-41E0-A809-AA1295FFF304}"/>
              </a:ext>
            </a:extLst>
          </p:cNvPr>
          <p:cNvCxnSpPr>
            <a:stCxn id="89" idx="2"/>
          </p:cNvCxnSpPr>
          <p:nvPr/>
        </p:nvCxnSpPr>
        <p:spPr>
          <a:xfrm rot="5400000">
            <a:off x="5201132" y="3346694"/>
            <a:ext cx="3705412" cy="1808995"/>
          </a:xfrm>
          <a:prstGeom prst="bentConnector3">
            <a:avLst>
              <a:gd name="adj1" fmla="val 42391"/>
            </a:avLst>
          </a:prstGeom>
          <a:noFill/>
          <a:ln w="19050" cap="flat" cmpd="sng" algn="ctr">
            <a:solidFill>
              <a:sysClr val="windowText" lastClr="000000"/>
            </a:solidFill>
            <a:prstDash val="solid"/>
            <a:tailEnd type="triangle"/>
          </a:ln>
          <a:effectLst/>
        </p:spPr>
      </p:cxnSp>
      <p:sp>
        <p:nvSpPr>
          <p:cNvPr id="86" name="矩形 86">
            <a:extLst>
              <a:ext uri="{FF2B5EF4-FFF2-40B4-BE49-F238E27FC236}">
                <a16:creationId xmlns:a16="http://schemas.microsoft.com/office/drawing/2014/main" id="{AE933E1F-070E-4194-A035-7E6131F795D4}"/>
              </a:ext>
            </a:extLst>
          </p:cNvPr>
          <p:cNvSpPr/>
          <p:nvPr/>
        </p:nvSpPr>
        <p:spPr>
          <a:xfrm>
            <a:off x="5222934" y="1751939"/>
            <a:ext cx="1799613"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VPN</a:t>
            </a:r>
            <a:endParaRPr lang="zh-CN" altLang="en-US" kern="0" dirty="0">
              <a:solidFill>
                <a:prstClr val="black"/>
              </a:solidFill>
              <a:latin typeface="Courier New"/>
              <a:ea typeface="华文中宋"/>
            </a:endParaRPr>
          </a:p>
        </p:txBody>
      </p:sp>
      <p:sp>
        <p:nvSpPr>
          <p:cNvPr id="87" name="矩形 90">
            <a:extLst>
              <a:ext uri="{FF2B5EF4-FFF2-40B4-BE49-F238E27FC236}">
                <a16:creationId xmlns:a16="http://schemas.microsoft.com/office/drawing/2014/main" id="{C961B77B-1932-4202-8C59-FC27FE627103}"/>
              </a:ext>
            </a:extLst>
          </p:cNvPr>
          <p:cNvSpPr/>
          <p:nvPr/>
        </p:nvSpPr>
        <p:spPr>
          <a:xfrm>
            <a:off x="7022545" y="1750854"/>
            <a:ext cx="1246154" cy="319739"/>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VPO</a:t>
            </a:r>
            <a:endParaRPr lang="zh-CN" altLang="en-US" kern="0" dirty="0">
              <a:solidFill>
                <a:prstClr val="black"/>
              </a:solidFill>
              <a:latin typeface="Courier New"/>
              <a:ea typeface="华文中宋"/>
            </a:endParaRPr>
          </a:p>
        </p:txBody>
      </p:sp>
      <p:sp>
        <p:nvSpPr>
          <p:cNvPr id="88" name="矩形 96">
            <a:extLst>
              <a:ext uri="{FF2B5EF4-FFF2-40B4-BE49-F238E27FC236}">
                <a16:creationId xmlns:a16="http://schemas.microsoft.com/office/drawing/2014/main" id="{E27E4C0E-B458-4A3A-846F-7007AA1E0BF2}"/>
              </a:ext>
            </a:extLst>
          </p:cNvPr>
          <p:cNvSpPr/>
          <p:nvPr/>
        </p:nvSpPr>
        <p:spPr>
          <a:xfrm>
            <a:off x="7027243" y="2075211"/>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CI</a:t>
            </a:r>
            <a:endParaRPr lang="zh-CN" altLang="en-US" kern="0" dirty="0">
              <a:solidFill>
                <a:prstClr val="black"/>
              </a:solidFill>
              <a:latin typeface="Courier New"/>
              <a:ea typeface="华文中宋"/>
            </a:endParaRPr>
          </a:p>
        </p:txBody>
      </p:sp>
      <p:sp>
        <p:nvSpPr>
          <p:cNvPr id="89" name="矩形 97">
            <a:extLst>
              <a:ext uri="{FF2B5EF4-FFF2-40B4-BE49-F238E27FC236}">
                <a16:creationId xmlns:a16="http://schemas.microsoft.com/office/drawing/2014/main" id="{53D3C3EE-B5C7-474E-BDA9-35D9C9808255}"/>
              </a:ext>
            </a:extLst>
          </p:cNvPr>
          <p:cNvSpPr/>
          <p:nvPr/>
        </p:nvSpPr>
        <p:spPr>
          <a:xfrm>
            <a:off x="7647972" y="2075211"/>
            <a:ext cx="620729" cy="323272"/>
          </a:xfrm>
          <a:prstGeom prst="rect">
            <a:avLst/>
          </a:prstGeom>
          <a:solidFill>
            <a:sysClr val="window" lastClr="FFFFFF"/>
          </a:solidFill>
          <a:ln w="15875" cap="flat" cmpd="sng" algn="ctr">
            <a:solidFill>
              <a:sysClr val="windowText" lastClr="000000"/>
            </a:solidFill>
            <a:prstDash val="solid"/>
          </a:ln>
          <a:effectLst/>
        </p:spPr>
        <p:txBody>
          <a:bodyPr rtlCol="0" anchor="ctr"/>
          <a:lstStyle/>
          <a:p>
            <a:pPr algn="ctr">
              <a:defRPr/>
            </a:pPr>
            <a:r>
              <a:rPr lang="en-US" altLang="zh-CN" kern="0" dirty="0">
                <a:solidFill>
                  <a:prstClr val="black"/>
                </a:solidFill>
                <a:latin typeface="Courier New"/>
                <a:ea typeface="华文中宋"/>
              </a:rPr>
              <a:t>CO</a:t>
            </a:r>
            <a:endParaRPr lang="zh-CN" altLang="en-US" kern="0" dirty="0">
              <a:solidFill>
                <a:prstClr val="black"/>
              </a:solidFill>
              <a:latin typeface="Courier New"/>
              <a:ea typeface="华文中宋"/>
            </a:endParaRPr>
          </a:p>
        </p:txBody>
      </p:sp>
      <p:cxnSp>
        <p:nvCxnSpPr>
          <p:cNvPr id="90" name="肘形连接符 98">
            <a:extLst>
              <a:ext uri="{FF2B5EF4-FFF2-40B4-BE49-F238E27FC236}">
                <a16:creationId xmlns:a16="http://schemas.microsoft.com/office/drawing/2014/main" id="{D1C99CF0-7360-4D73-A9A9-DBFC37E07097}"/>
              </a:ext>
            </a:extLst>
          </p:cNvPr>
          <p:cNvCxnSpPr/>
          <p:nvPr/>
        </p:nvCxnSpPr>
        <p:spPr>
          <a:xfrm flipV="1">
            <a:off x="-85725" y="1916166"/>
            <a:ext cx="5303961" cy="39901"/>
          </a:xfrm>
          <a:prstGeom prst="straightConnector1">
            <a:avLst/>
          </a:prstGeom>
          <a:noFill/>
          <a:ln w="19050" cap="flat" cmpd="sng" algn="ctr">
            <a:solidFill>
              <a:sysClr val="windowText" lastClr="000000"/>
            </a:solidFill>
            <a:prstDash val="solid"/>
            <a:tailEnd type="triangle"/>
          </a:ln>
          <a:effectLst/>
        </p:spPr>
      </p:cxnSp>
      <p:sp>
        <p:nvSpPr>
          <p:cNvPr id="91" name="文本框 99">
            <a:extLst>
              <a:ext uri="{FF2B5EF4-FFF2-40B4-BE49-F238E27FC236}">
                <a16:creationId xmlns:a16="http://schemas.microsoft.com/office/drawing/2014/main" id="{DBCDABE4-42C2-4892-A0AE-43C14D71A54F}"/>
              </a:ext>
            </a:extLst>
          </p:cNvPr>
          <p:cNvSpPr txBox="1"/>
          <p:nvPr/>
        </p:nvSpPr>
        <p:spPr>
          <a:xfrm>
            <a:off x="4239894" y="1858017"/>
            <a:ext cx="572655" cy="369332"/>
          </a:xfrm>
          <a:prstGeom prst="rect">
            <a:avLst/>
          </a:prstGeom>
          <a:noFill/>
        </p:spPr>
        <p:txBody>
          <a:bodyPr wrap="square" rtlCol="0">
            <a:spAutoFit/>
          </a:bodyPr>
          <a:lstStyle/>
          <a:p>
            <a:r>
              <a:rPr lang="en-US" altLang="zh-CN" dirty="0">
                <a:solidFill>
                  <a:prstClr val="black"/>
                </a:solidFill>
                <a:latin typeface="Courier New"/>
                <a:ea typeface="华文中宋"/>
              </a:rPr>
              <a:t>VA</a:t>
            </a:r>
            <a:endParaRPr lang="zh-CN" altLang="en-US" dirty="0">
              <a:solidFill>
                <a:prstClr val="black"/>
              </a:solidFill>
              <a:latin typeface="Courier New"/>
              <a:ea typeface="华文中宋"/>
            </a:endParaRPr>
          </a:p>
        </p:txBody>
      </p:sp>
    </p:spTree>
    <p:extLst>
      <p:ext uri="{BB962C8B-B14F-4D97-AF65-F5344CB8AC3E}">
        <p14:creationId xmlns:p14="http://schemas.microsoft.com/office/powerpoint/2010/main" val="185035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C622558-4625-4979-844D-A7A1513E269E}"/>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3CB18215-BEA1-4AB2-A874-67F3257F9AFA}"/>
              </a:ext>
            </a:extLst>
          </p:cNvPr>
          <p:cNvSpPr>
            <a:spLocks noGrp="1"/>
          </p:cNvSpPr>
          <p:nvPr>
            <p:ph type="sldNum" sz="quarter" idx="12"/>
          </p:nvPr>
        </p:nvSpPr>
        <p:spPr/>
        <p:txBody>
          <a:bodyPr/>
          <a:lstStyle/>
          <a:p>
            <a:fld id="{22CD8707-B59C-4238-ACB7-90D38F0085FD}" type="slidenum">
              <a:rPr lang="zh-CN" altLang="en-US" smtClean="0"/>
              <a:pPr/>
              <a:t>24</a:t>
            </a:fld>
            <a:endParaRPr lang="zh-CN" altLang="en-US" dirty="0"/>
          </a:p>
        </p:txBody>
      </p:sp>
      <p:sp>
        <p:nvSpPr>
          <p:cNvPr id="4" name="内容占位符 3">
            <a:extLst>
              <a:ext uri="{FF2B5EF4-FFF2-40B4-BE49-F238E27FC236}">
                <a16:creationId xmlns:a16="http://schemas.microsoft.com/office/drawing/2014/main" id="{6A71EC19-317E-4BC9-915D-4FF21C9DED6B}"/>
              </a:ext>
            </a:extLst>
          </p:cNvPr>
          <p:cNvSpPr>
            <a:spLocks noGrp="1"/>
          </p:cNvSpPr>
          <p:nvPr>
            <p:ph sz="quarter" idx="13"/>
          </p:nvPr>
        </p:nvSpPr>
        <p:spPr/>
        <p:txBody>
          <a:bodyPr/>
          <a:lstStyle/>
          <a:p>
            <a:r>
              <a:rPr lang="zh-CN" altLang="en-US" dirty="0"/>
              <a:t>区分</a:t>
            </a:r>
            <a:r>
              <a:rPr lang="en-US" altLang="zh-CN" dirty="0"/>
              <a:t>L1 cache</a:t>
            </a:r>
            <a:r>
              <a:rPr lang="zh-CN" altLang="en-US" dirty="0"/>
              <a:t>和</a:t>
            </a:r>
            <a:r>
              <a:rPr lang="en-US" altLang="zh-CN" dirty="0"/>
              <a:t>TLB</a:t>
            </a:r>
            <a:endParaRPr lang="zh-CN" altLang="en-US" dirty="0"/>
          </a:p>
        </p:txBody>
      </p:sp>
      <p:sp>
        <p:nvSpPr>
          <p:cNvPr id="5" name="文本框 4">
            <a:extLst>
              <a:ext uri="{FF2B5EF4-FFF2-40B4-BE49-F238E27FC236}">
                <a16:creationId xmlns:a16="http://schemas.microsoft.com/office/drawing/2014/main" id="{14658838-EAED-461D-A638-62948AF9F4B6}"/>
              </a:ext>
            </a:extLst>
          </p:cNvPr>
          <p:cNvSpPr txBox="1"/>
          <p:nvPr/>
        </p:nvSpPr>
        <p:spPr>
          <a:xfrm>
            <a:off x="1058780" y="1097884"/>
            <a:ext cx="10789920" cy="347787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DRAM</a:t>
            </a:r>
            <a:r>
              <a:rPr lang="zh-CN" altLang="en-US" sz="2000" dirty="0"/>
              <a:t>（主存）不命中比</a:t>
            </a:r>
            <a:r>
              <a:rPr lang="en-US" altLang="zh-CN" sz="2000" dirty="0"/>
              <a:t>SRAM</a:t>
            </a:r>
            <a:r>
              <a:rPr lang="zh-CN" altLang="en-US" sz="2000" dirty="0"/>
              <a:t>（</a:t>
            </a:r>
            <a:r>
              <a:rPr lang="en-US" altLang="zh-CN" sz="2000" dirty="0"/>
              <a:t>L1/2/3</a:t>
            </a:r>
            <a:r>
              <a:rPr lang="zh-CN" altLang="en-US" sz="2000" dirty="0"/>
              <a:t> </a:t>
            </a:r>
            <a:r>
              <a:rPr lang="en-US" altLang="zh-CN" sz="2000" dirty="0"/>
              <a:t>cache</a:t>
            </a:r>
            <a:r>
              <a:rPr lang="zh-CN" altLang="en-US" sz="2000" dirty="0"/>
              <a:t>）不命中昂贵得多。</a:t>
            </a:r>
            <a:r>
              <a:rPr lang="en-US" altLang="zh-CN" sz="2000" dirty="0"/>
              <a:t>DRAM</a:t>
            </a:r>
            <a:r>
              <a:rPr lang="zh-CN" altLang="en-US" sz="2000" dirty="0"/>
              <a:t>是全相联的，任何虚拟页都可以放在任何物理页中。</a:t>
            </a:r>
            <a:endParaRPr lang="en-US" altLang="zh-CN" sz="2000" dirty="0"/>
          </a:p>
          <a:p>
            <a:pPr marL="285750" indent="-285750">
              <a:buFont typeface="Arial" panose="020B0604020202020204" pitchFamily="34" charset="0"/>
              <a:buChar char="•"/>
            </a:pPr>
            <a:r>
              <a:rPr lang="en-US" altLang="zh-CN" sz="2000" dirty="0"/>
              <a:t>DRAM</a:t>
            </a:r>
            <a:r>
              <a:rPr lang="zh-CN" altLang="en-US" sz="2000" dirty="0"/>
              <a:t>使用写回。写回</a:t>
            </a:r>
            <a:r>
              <a:rPr lang="en-US" altLang="zh-CN" sz="2000" dirty="0"/>
              <a:t>&amp;</a:t>
            </a:r>
            <a:r>
              <a:rPr lang="zh-CN" altLang="en-US" sz="2000" dirty="0"/>
              <a:t>直写，写分配</a:t>
            </a:r>
            <a:r>
              <a:rPr lang="en-US" altLang="zh-CN" sz="2000" dirty="0"/>
              <a:t>&amp;</a:t>
            </a:r>
            <a:r>
              <a:rPr lang="zh-CN" altLang="en-US" sz="2000" dirty="0"/>
              <a:t>非写分配</a:t>
            </a:r>
            <a:endParaRPr lang="en-US" altLang="zh-CN" sz="2000" dirty="0"/>
          </a:p>
          <a:p>
            <a:pPr marL="285750" indent="-285750">
              <a:buFont typeface="Arial" panose="020B0604020202020204" pitchFamily="34" charset="0"/>
              <a:buChar char="•"/>
            </a:pPr>
            <a:r>
              <a:rPr lang="zh-CN" altLang="en-US" sz="2000" dirty="0"/>
              <a:t>页面命中完全由硬件处理；缺页要求硬件和操作系统内核协同完成：</a:t>
            </a:r>
            <a:r>
              <a:rPr lang="en-US" altLang="zh-CN" sz="2000" dirty="0"/>
              <a:t>MMU</a:t>
            </a:r>
            <a:r>
              <a:rPr lang="zh-CN" altLang="en-US" sz="2000" dirty="0"/>
              <a:t>检查</a:t>
            </a:r>
            <a:r>
              <a:rPr lang="en-US" altLang="zh-CN" sz="2000" dirty="0"/>
              <a:t>PTE</a:t>
            </a:r>
            <a:r>
              <a:rPr lang="zh-CN" altLang="en-US" sz="2000" dirty="0"/>
              <a:t>，触发异常，传递控制给操作系统内核中的缺页处理程序。</a:t>
            </a:r>
            <a:endParaRPr lang="en-US" altLang="zh-CN" sz="2000" dirty="0"/>
          </a:p>
          <a:p>
            <a:pPr marL="285750" indent="-285750">
              <a:buFont typeface="Arial" panose="020B0604020202020204" pitchFamily="34" charset="0"/>
              <a:buChar char="•"/>
            </a:pPr>
            <a:r>
              <a:rPr lang="zh-CN" altLang="en-US" sz="2000" dirty="0"/>
              <a:t>访问</a:t>
            </a:r>
            <a:r>
              <a:rPr lang="en-US" altLang="zh-CN" sz="2000" dirty="0"/>
              <a:t>SRAM</a:t>
            </a:r>
            <a:r>
              <a:rPr lang="zh-CN" altLang="en-US" sz="2000" dirty="0"/>
              <a:t>高速缓存：大部分系统使用物理地址，便于共享。权限检查是地址翻译时做的（</a:t>
            </a:r>
            <a:r>
              <a:rPr lang="en-US" altLang="zh-CN" sz="2000" dirty="0"/>
              <a:t>PTE</a:t>
            </a:r>
            <a:r>
              <a:rPr lang="zh-CN" altLang="en-US" sz="2000" dirty="0"/>
              <a:t>）。</a:t>
            </a:r>
            <a:endParaRPr lang="en-US" altLang="zh-CN" sz="2000" dirty="0"/>
          </a:p>
          <a:p>
            <a:pPr marL="285750" indent="-285750">
              <a:buFont typeface="Arial" panose="020B0604020202020204" pitchFamily="34" charset="0"/>
              <a:buChar char="•"/>
            </a:pPr>
            <a:r>
              <a:rPr lang="en-US" altLang="zh-CN" sz="2000" dirty="0"/>
              <a:t>TLB</a:t>
            </a:r>
            <a:r>
              <a:rPr lang="zh-CN" altLang="en-US" sz="2000" dirty="0"/>
              <a:t>存储页表项，用</a:t>
            </a:r>
            <a:r>
              <a:rPr lang="en-US" altLang="zh-CN" sz="2000" dirty="0"/>
              <a:t>VPN</a:t>
            </a:r>
            <a:r>
              <a:rPr lang="zh-CN" altLang="en-US" sz="2000" dirty="0"/>
              <a:t>的位查找，分组号、标记位，因为</a:t>
            </a:r>
            <a:r>
              <a:rPr lang="en-US" altLang="zh-CN" sz="2000" dirty="0"/>
              <a:t>TLB</a:t>
            </a:r>
            <a:r>
              <a:rPr lang="zh-CN" altLang="en-US" sz="2000" dirty="0"/>
              <a:t>的一行是由单个</a:t>
            </a:r>
            <a:r>
              <a:rPr lang="en-US" altLang="zh-CN" sz="2000" dirty="0"/>
              <a:t>PTE</a:t>
            </a:r>
            <a:r>
              <a:rPr lang="zh-CN" altLang="en-US" sz="2000" dirty="0"/>
              <a:t>组成的块；</a:t>
            </a:r>
            <a:r>
              <a:rPr lang="en-US" altLang="zh-CN" sz="2000" dirty="0"/>
              <a:t>L1 cache</a:t>
            </a:r>
            <a:r>
              <a:rPr lang="zh-CN" altLang="en-US" sz="2000" dirty="0"/>
              <a:t>存储要访问的内存位置的值，用整个物理地址查</a:t>
            </a:r>
            <a:r>
              <a:rPr lang="en-US" altLang="zh-CN" sz="2000" dirty="0"/>
              <a:t>L1</a:t>
            </a:r>
            <a:r>
              <a:rPr lang="zh-CN" altLang="en-US" sz="2000" dirty="0"/>
              <a:t>，分块偏移、组号、标记位。</a:t>
            </a:r>
            <a:endParaRPr lang="en-US" altLang="zh-CN" sz="2000" dirty="0"/>
          </a:p>
          <a:p>
            <a:pPr marL="285750" indent="-285750">
              <a:buFont typeface="Arial" panose="020B0604020202020204" pitchFamily="34" charset="0"/>
              <a:buChar char="•"/>
            </a:pPr>
            <a:r>
              <a:rPr lang="zh-CN" altLang="en-US" sz="2000" dirty="0"/>
              <a:t>页表中包含的地址是物理地址：地址翻译是</a:t>
            </a:r>
            <a:r>
              <a:rPr lang="en-US" altLang="zh-CN" sz="2000" dirty="0"/>
              <a:t>MMU</a:t>
            </a:r>
            <a:r>
              <a:rPr lang="zh-CN" altLang="en-US" sz="2000" dirty="0"/>
              <a:t>硬件做的，硬件访问到的是物理地址。</a:t>
            </a:r>
            <a:r>
              <a:rPr lang="en-US" altLang="zh-CN" sz="2000" dirty="0"/>
              <a:t>CR3</a:t>
            </a:r>
            <a:r>
              <a:rPr lang="zh-CN" altLang="en-US" sz="2000" dirty="0"/>
              <a:t>中存的是一级页表的起始物理地址</a:t>
            </a:r>
            <a:endParaRPr lang="en-US" altLang="zh-CN" sz="2000" dirty="0"/>
          </a:p>
        </p:txBody>
      </p:sp>
      <p:pic>
        <p:nvPicPr>
          <p:cNvPr id="7" name="图片 6">
            <a:extLst>
              <a:ext uri="{FF2B5EF4-FFF2-40B4-BE49-F238E27FC236}">
                <a16:creationId xmlns:a16="http://schemas.microsoft.com/office/drawing/2014/main" id="{F859FD07-1D02-4AF7-A720-4C2D085B031E}"/>
              </a:ext>
            </a:extLst>
          </p:cNvPr>
          <p:cNvPicPr>
            <a:picLocks noChangeAspect="1"/>
          </p:cNvPicPr>
          <p:nvPr/>
        </p:nvPicPr>
        <p:blipFill>
          <a:blip r:embed="rId2"/>
          <a:stretch>
            <a:fillRect/>
          </a:stretch>
        </p:blipFill>
        <p:spPr>
          <a:xfrm>
            <a:off x="1550068" y="4575759"/>
            <a:ext cx="6781800" cy="1171575"/>
          </a:xfrm>
          <a:prstGeom prst="rect">
            <a:avLst/>
          </a:prstGeom>
        </p:spPr>
      </p:pic>
    </p:spTree>
    <p:extLst>
      <p:ext uri="{BB962C8B-B14F-4D97-AF65-F5344CB8AC3E}">
        <p14:creationId xmlns:p14="http://schemas.microsoft.com/office/powerpoint/2010/main" val="125233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860110-B840-48C7-9BD7-55B80F0C5299}"/>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7015B66B-5588-4F6C-B1DB-B8B90ACA5F81}"/>
              </a:ext>
            </a:extLst>
          </p:cNvPr>
          <p:cNvSpPr>
            <a:spLocks noGrp="1"/>
          </p:cNvSpPr>
          <p:nvPr>
            <p:ph type="sldNum" sz="quarter" idx="12"/>
          </p:nvPr>
        </p:nvSpPr>
        <p:spPr/>
        <p:txBody>
          <a:bodyPr/>
          <a:lstStyle/>
          <a:p>
            <a:fld id="{22CD8707-B59C-4238-ACB7-90D38F0085FD}" type="slidenum">
              <a:rPr lang="zh-CN" altLang="en-US" smtClean="0"/>
              <a:pPr/>
              <a:t>25</a:t>
            </a:fld>
            <a:endParaRPr lang="zh-CN" altLang="en-US" dirty="0"/>
          </a:p>
        </p:txBody>
      </p:sp>
      <p:sp>
        <p:nvSpPr>
          <p:cNvPr id="4" name="内容占位符 3">
            <a:extLst>
              <a:ext uri="{FF2B5EF4-FFF2-40B4-BE49-F238E27FC236}">
                <a16:creationId xmlns:a16="http://schemas.microsoft.com/office/drawing/2014/main" id="{74C435A1-CC83-47A7-9E3A-F859A6016738}"/>
              </a:ext>
            </a:extLst>
          </p:cNvPr>
          <p:cNvSpPr>
            <a:spLocks noGrp="1"/>
          </p:cNvSpPr>
          <p:nvPr>
            <p:ph sz="quarter" idx="13"/>
          </p:nvPr>
        </p:nvSpPr>
        <p:spPr/>
        <p:txBody>
          <a:bodyPr/>
          <a:lstStyle/>
          <a:p>
            <a:r>
              <a:rPr lang="en-US" altLang="zh-CN" dirty="0"/>
              <a:t>2013</a:t>
            </a:r>
            <a:r>
              <a:rPr lang="zh-CN" altLang="en-US" dirty="0"/>
              <a:t>年期末</a:t>
            </a:r>
          </a:p>
        </p:txBody>
      </p:sp>
      <p:pic>
        <p:nvPicPr>
          <p:cNvPr id="5" name="图片 4">
            <a:extLst>
              <a:ext uri="{FF2B5EF4-FFF2-40B4-BE49-F238E27FC236}">
                <a16:creationId xmlns:a16="http://schemas.microsoft.com/office/drawing/2014/main" id="{4D2D8F4F-9784-492D-84D4-4E57D0696A79}"/>
              </a:ext>
            </a:extLst>
          </p:cNvPr>
          <p:cNvPicPr>
            <a:picLocks noChangeAspect="1"/>
          </p:cNvPicPr>
          <p:nvPr/>
        </p:nvPicPr>
        <p:blipFill>
          <a:blip r:embed="rId2"/>
          <a:stretch>
            <a:fillRect/>
          </a:stretch>
        </p:blipFill>
        <p:spPr>
          <a:xfrm>
            <a:off x="1244600" y="1896912"/>
            <a:ext cx="8737600" cy="2120900"/>
          </a:xfrm>
          <a:prstGeom prst="rect">
            <a:avLst/>
          </a:prstGeom>
        </p:spPr>
      </p:pic>
      <p:sp>
        <p:nvSpPr>
          <p:cNvPr id="6" name="文本框 5">
            <a:extLst>
              <a:ext uri="{FF2B5EF4-FFF2-40B4-BE49-F238E27FC236}">
                <a16:creationId xmlns:a16="http://schemas.microsoft.com/office/drawing/2014/main" id="{143A971C-4AEA-4DBF-9853-852CD07B94F8}"/>
              </a:ext>
            </a:extLst>
          </p:cNvPr>
          <p:cNvSpPr txBox="1"/>
          <p:nvPr/>
        </p:nvSpPr>
        <p:spPr>
          <a:xfrm>
            <a:off x="7267073" y="3228945"/>
            <a:ext cx="404261" cy="400110"/>
          </a:xfrm>
          <a:prstGeom prst="rect">
            <a:avLst/>
          </a:prstGeom>
          <a:noFill/>
        </p:spPr>
        <p:txBody>
          <a:bodyPr wrap="square" rtlCol="0">
            <a:spAutoFit/>
          </a:bodyPr>
          <a:lstStyle/>
          <a:p>
            <a:r>
              <a:rPr lang="en-US" altLang="zh-CN" sz="2000" dirty="0">
                <a:solidFill>
                  <a:srgbClr val="FF0000"/>
                </a:solidFill>
              </a:rPr>
              <a:t>B</a:t>
            </a:r>
            <a:endParaRPr lang="zh-CN" altLang="en-US" sz="2000" dirty="0">
              <a:solidFill>
                <a:srgbClr val="FF0000"/>
              </a:solidFill>
            </a:endParaRPr>
          </a:p>
        </p:txBody>
      </p:sp>
    </p:spTree>
    <p:extLst>
      <p:ext uri="{BB962C8B-B14F-4D97-AF65-F5344CB8AC3E}">
        <p14:creationId xmlns:p14="http://schemas.microsoft.com/office/powerpoint/2010/main" val="391517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361EC9-4A27-4158-903E-64CC0C883230}"/>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600117C2-A29A-44FD-B037-5BD9FBBCF8A2}"/>
              </a:ext>
            </a:extLst>
          </p:cNvPr>
          <p:cNvSpPr>
            <a:spLocks noGrp="1"/>
          </p:cNvSpPr>
          <p:nvPr>
            <p:ph type="sldNum" sz="quarter" idx="12"/>
          </p:nvPr>
        </p:nvSpPr>
        <p:spPr/>
        <p:txBody>
          <a:bodyPr/>
          <a:lstStyle/>
          <a:p>
            <a:fld id="{22CD8707-B59C-4238-ACB7-90D38F0085FD}" type="slidenum">
              <a:rPr lang="zh-CN" altLang="en-US" smtClean="0"/>
              <a:pPr/>
              <a:t>26</a:t>
            </a:fld>
            <a:endParaRPr lang="zh-CN" altLang="en-US" dirty="0"/>
          </a:p>
        </p:txBody>
      </p:sp>
      <p:sp>
        <p:nvSpPr>
          <p:cNvPr id="4" name="内容占位符 3">
            <a:extLst>
              <a:ext uri="{FF2B5EF4-FFF2-40B4-BE49-F238E27FC236}">
                <a16:creationId xmlns:a16="http://schemas.microsoft.com/office/drawing/2014/main" id="{D0C8127E-9B04-4224-B55F-00BE6B32452F}"/>
              </a:ext>
            </a:extLst>
          </p:cNvPr>
          <p:cNvSpPr>
            <a:spLocks noGrp="1"/>
          </p:cNvSpPr>
          <p:nvPr>
            <p:ph sz="quarter" idx="13"/>
          </p:nvPr>
        </p:nvSpPr>
        <p:spPr/>
        <p:txBody>
          <a:bodyPr/>
          <a:lstStyle/>
          <a:p>
            <a:r>
              <a:rPr lang="en-US" altLang="zh-CN" dirty="0"/>
              <a:t>2015</a:t>
            </a:r>
            <a:r>
              <a:rPr lang="zh-CN" altLang="en-US" dirty="0"/>
              <a:t>年期末</a:t>
            </a:r>
          </a:p>
        </p:txBody>
      </p:sp>
      <p:pic>
        <p:nvPicPr>
          <p:cNvPr id="5" name="内容占位符 6">
            <a:extLst>
              <a:ext uri="{FF2B5EF4-FFF2-40B4-BE49-F238E27FC236}">
                <a16:creationId xmlns:a16="http://schemas.microsoft.com/office/drawing/2014/main" id="{5571DE72-A1FD-4BD9-9408-B723E59BC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567" y="4163827"/>
            <a:ext cx="8707531" cy="1303321"/>
          </a:xfrm>
          <a:prstGeom prst="rect">
            <a:avLst/>
          </a:prstGeom>
        </p:spPr>
      </p:pic>
      <p:pic>
        <p:nvPicPr>
          <p:cNvPr id="6" name="图片 5">
            <a:extLst>
              <a:ext uri="{FF2B5EF4-FFF2-40B4-BE49-F238E27FC236}">
                <a16:creationId xmlns:a16="http://schemas.microsoft.com/office/drawing/2014/main" id="{CE74CB7B-2DA3-4D29-B816-CACFB3ECE6E5}"/>
              </a:ext>
            </a:extLst>
          </p:cNvPr>
          <p:cNvPicPr>
            <a:picLocks noChangeAspect="1"/>
          </p:cNvPicPr>
          <p:nvPr/>
        </p:nvPicPr>
        <p:blipFill>
          <a:blip r:embed="rId3"/>
          <a:stretch>
            <a:fillRect/>
          </a:stretch>
        </p:blipFill>
        <p:spPr>
          <a:xfrm>
            <a:off x="1515043" y="1560835"/>
            <a:ext cx="8661400" cy="2222500"/>
          </a:xfrm>
          <a:prstGeom prst="rect">
            <a:avLst/>
          </a:prstGeom>
        </p:spPr>
      </p:pic>
    </p:spTree>
    <p:extLst>
      <p:ext uri="{BB962C8B-B14F-4D97-AF65-F5344CB8AC3E}">
        <p14:creationId xmlns:p14="http://schemas.microsoft.com/office/powerpoint/2010/main" val="35266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E6E8F4-5DB1-4508-96E3-EA0AE16D238F}"/>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E5660D6C-5459-4530-BAA3-768146E050F5}"/>
              </a:ext>
            </a:extLst>
          </p:cNvPr>
          <p:cNvSpPr>
            <a:spLocks noGrp="1"/>
          </p:cNvSpPr>
          <p:nvPr>
            <p:ph type="sldNum" sz="quarter" idx="12"/>
          </p:nvPr>
        </p:nvSpPr>
        <p:spPr/>
        <p:txBody>
          <a:bodyPr/>
          <a:lstStyle/>
          <a:p>
            <a:fld id="{22CD8707-B59C-4238-ACB7-90D38F0085FD}" type="slidenum">
              <a:rPr lang="zh-CN" altLang="en-US" smtClean="0"/>
              <a:pPr/>
              <a:t>27</a:t>
            </a:fld>
            <a:endParaRPr lang="zh-CN" altLang="en-US" dirty="0"/>
          </a:p>
        </p:txBody>
      </p:sp>
      <p:sp>
        <p:nvSpPr>
          <p:cNvPr id="4" name="内容占位符 3">
            <a:extLst>
              <a:ext uri="{FF2B5EF4-FFF2-40B4-BE49-F238E27FC236}">
                <a16:creationId xmlns:a16="http://schemas.microsoft.com/office/drawing/2014/main" id="{16E0018E-2324-4D49-B312-A79231827D50}"/>
              </a:ext>
            </a:extLst>
          </p:cNvPr>
          <p:cNvSpPr>
            <a:spLocks noGrp="1"/>
          </p:cNvSpPr>
          <p:nvPr>
            <p:ph sz="quarter" idx="13"/>
          </p:nvPr>
        </p:nvSpPr>
        <p:spPr/>
        <p:txBody>
          <a:bodyPr/>
          <a:lstStyle/>
          <a:p>
            <a:r>
              <a:rPr lang="en-US" altLang="zh-CN" dirty="0"/>
              <a:t>2016</a:t>
            </a:r>
            <a:r>
              <a:rPr lang="zh-CN" altLang="en-US" dirty="0"/>
              <a:t>年期末</a:t>
            </a:r>
          </a:p>
        </p:txBody>
      </p:sp>
      <p:pic>
        <p:nvPicPr>
          <p:cNvPr id="5" name="图片 4">
            <a:extLst>
              <a:ext uri="{FF2B5EF4-FFF2-40B4-BE49-F238E27FC236}">
                <a16:creationId xmlns:a16="http://schemas.microsoft.com/office/drawing/2014/main" id="{BA5F6745-652B-46E7-966F-91F2CED65F4F}"/>
              </a:ext>
            </a:extLst>
          </p:cNvPr>
          <p:cNvPicPr>
            <a:picLocks noChangeAspect="1"/>
          </p:cNvPicPr>
          <p:nvPr/>
        </p:nvPicPr>
        <p:blipFill>
          <a:blip r:embed="rId2"/>
          <a:stretch>
            <a:fillRect/>
          </a:stretch>
        </p:blipFill>
        <p:spPr>
          <a:xfrm>
            <a:off x="1797050" y="1284605"/>
            <a:ext cx="8293100" cy="279400"/>
          </a:xfrm>
          <a:prstGeom prst="rect">
            <a:avLst/>
          </a:prstGeom>
        </p:spPr>
      </p:pic>
      <p:pic>
        <p:nvPicPr>
          <p:cNvPr id="6" name="图片 5">
            <a:extLst>
              <a:ext uri="{FF2B5EF4-FFF2-40B4-BE49-F238E27FC236}">
                <a16:creationId xmlns:a16="http://schemas.microsoft.com/office/drawing/2014/main" id="{F7C51AE6-7EC0-4FBB-B98F-A6E52041CDAB}"/>
              </a:ext>
            </a:extLst>
          </p:cNvPr>
          <p:cNvPicPr>
            <a:picLocks noChangeAspect="1"/>
          </p:cNvPicPr>
          <p:nvPr/>
        </p:nvPicPr>
        <p:blipFill>
          <a:blip r:embed="rId3"/>
          <a:stretch>
            <a:fillRect/>
          </a:stretch>
        </p:blipFill>
        <p:spPr>
          <a:xfrm>
            <a:off x="2025650" y="1825625"/>
            <a:ext cx="7632700" cy="1574800"/>
          </a:xfrm>
          <a:prstGeom prst="rect">
            <a:avLst/>
          </a:prstGeom>
        </p:spPr>
      </p:pic>
      <p:sp>
        <p:nvSpPr>
          <p:cNvPr id="7" name="文本框 6">
            <a:extLst>
              <a:ext uri="{FF2B5EF4-FFF2-40B4-BE49-F238E27FC236}">
                <a16:creationId xmlns:a16="http://schemas.microsoft.com/office/drawing/2014/main" id="{79457405-A6F9-4603-824A-3E7D45D4245E}"/>
              </a:ext>
            </a:extLst>
          </p:cNvPr>
          <p:cNvSpPr txBox="1"/>
          <p:nvPr/>
        </p:nvSpPr>
        <p:spPr>
          <a:xfrm>
            <a:off x="10327907" y="1386037"/>
            <a:ext cx="336885" cy="400110"/>
          </a:xfrm>
          <a:prstGeom prst="rect">
            <a:avLst/>
          </a:prstGeom>
          <a:noFill/>
        </p:spPr>
        <p:txBody>
          <a:bodyPr wrap="square" rtlCol="0">
            <a:spAutoFit/>
          </a:bodyPr>
          <a:lstStyle/>
          <a:p>
            <a:r>
              <a:rPr lang="en-US" altLang="zh-CN" sz="2000" dirty="0">
                <a:solidFill>
                  <a:srgbClr val="FF0000"/>
                </a:solidFill>
              </a:rPr>
              <a:t>B</a:t>
            </a:r>
            <a:endParaRPr lang="zh-CN" altLang="en-US" sz="2000" dirty="0">
              <a:solidFill>
                <a:srgbClr val="FF0000"/>
              </a:solidFill>
            </a:endParaRPr>
          </a:p>
        </p:txBody>
      </p:sp>
    </p:spTree>
    <p:extLst>
      <p:ext uri="{BB962C8B-B14F-4D97-AF65-F5344CB8AC3E}">
        <p14:creationId xmlns:p14="http://schemas.microsoft.com/office/powerpoint/2010/main" val="32213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94D879-1E58-4AEF-904A-040076BF218D}"/>
              </a:ext>
            </a:extLst>
          </p:cNvPr>
          <p:cNvSpPr>
            <a:spLocks noGrp="1"/>
          </p:cNvSpPr>
          <p:nvPr>
            <p:ph type="dt" sz="half" idx="10"/>
          </p:nvPr>
        </p:nvSpPr>
        <p:spPr/>
        <p:txBody>
          <a:bodyPr/>
          <a:lstStyle/>
          <a:p>
            <a:fld id="{7D9074BC-B8D7-421F-B3D5-F9A95B45C23E}" type="datetime1">
              <a:rPr lang="zh-CN" altLang="en-US" smtClean="0"/>
              <a:t>2019/11/28</a:t>
            </a:fld>
            <a:endParaRPr lang="zh-CN" altLang="en-US"/>
          </a:p>
        </p:txBody>
      </p:sp>
      <p:sp>
        <p:nvSpPr>
          <p:cNvPr id="3" name="灯片编号占位符 2">
            <a:extLst>
              <a:ext uri="{FF2B5EF4-FFF2-40B4-BE49-F238E27FC236}">
                <a16:creationId xmlns:a16="http://schemas.microsoft.com/office/drawing/2014/main" id="{0274DD5D-9229-439E-981A-21AC88B64F26}"/>
              </a:ext>
            </a:extLst>
          </p:cNvPr>
          <p:cNvSpPr>
            <a:spLocks noGrp="1"/>
          </p:cNvSpPr>
          <p:nvPr>
            <p:ph type="sldNum" sz="quarter" idx="12"/>
          </p:nvPr>
        </p:nvSpPr>
        <p:spPr/>
        <p:txBody>
          <a:bodyPr/>
          <a:lstStyle/>
          <a:p>
            <a:fld id="{22CD8707-B59C-4238-ACB7-90D38F0085FD}" type="slidenum">
              <a:rPr lang="zh-CN" altLang="en-US" smtClean="0"/>
              <a:pPr/>
              <a:t>28</a:t>
            </a:fld>
            <a:endParaRPr lang="zh-CN" altLang="en-US" dirty="0"/>
          </a:p>
        </p:txBody>
      </p:sp>
      <p:pic>
        <p:nvPicPr>
          <p:cNvPr id="6" name="Content Placeholder 4">
            <a:extLst>
              <a:ext uri="{FF2B5EF4-FFF2-40B4-BE49-F238E27FC236}">
                <a16:creationId xmlns:a16="http://schemas.microsoft.com/office/drawing/2014/main" id="{CD02C134-7F1B-441E-9AE6-BF294CE6D150}"/>
              </a:ext>
            </a:extLst>
          </p:cNvPr>
          <p:cNvPicPr>
            <a:picLocks noChangeAspect="1"/>
          </p:cNvPicPr>
          <p:nvPr/>
        </p:nvPicPr>
        <p:blipFill rotWithShape="1">
          <a:blip r:embed="rId2">
            <a:extLst>
              <a:ext uri="{28A0092B-C50C-407E-A947-70E740481C1C}">
                <a14:useLocalDpi xmlns:a14="http://schemas.microsoft.com/office/drawing/2010/main" val="0"/>
              </a:ext>
            </a:extLst>
          </a:blip>
          <a:srcRect l="414" t="3609" r="-1"/>
          <a:stretch/>
        </p:blipFill>
        <p:spPr>
          <a:xfrm>
            <a:off x="2833584" y="0"/>
            <a:ext cx="9358416" cy="6224523"/>
          </a:xfrm>
          <a:prstGeom prst="rect">
            <a:avLst/>
          </a:prstGeom>
        </p:spPr>
      </p:pic>
      <p:pic>
        <p:nvPicPr>
          <p:cNvPr id="7" name="Content Placeholder 4">
            <a:extLst>
              <a:ext uri="{FF2B5EF4-FFF2-40B4-BE49-F238E27FC236}">
                <a16:creationId xmlns:a16="http://schemas.microsoft.com/office/drawing/2014/main" id="{88188C0C-F3C3-446E-ACB9-F9C6D5A95021}"/>
              </a:ext>
            </a:extLst>
          </p:cNvPr>
          <p:cNvPicPr>
            <a:picLocks noChangeAspect="1"/>
          </p:cNvPicPr>
          <p:nvPr/>
        </p:nvPicPr>
        <p:blipFill rotWithShape="1">
          <a:blip r:embed="rId3">
            <a:extLst>
              <a:ext uri="{28A0092B-C50C-407E-A947-70E740481C1C}">
                <a14:useLocalDpi xmlns:a14="http://schemas.microsoft.com/office/drawing/2010/main" val="0"/>
              </a:ext>
            </a:extLst>
          </a:blip>
          <a:srcRect r="39795" b="64398"/>
          <a:stretch/>
        </p:blipFill>
        <p:spPr>
          <a:xfrm>
            <a:off x="0" y="4133855"/>
            <a:ext cx="3838680" cy="1295400"/>
          </a:xfrm>
          <a:prstGeom prst="rect">
            <a:avLst/>
          </a:prstGeom>
        </p:spPr>
      </p:pic>
      <p:sp>
        <p:nvSpPr>
          <p:cNvPr id="8" name="Content Placeholder 2">
            <a:extLst>
              <a:ext uri="{FF2B5EF4-FFF2-40B4-BE49-F238E27FC236}">
                <a16:creationId xmlns:a16="http://schemas.microsoft.com/office/drawing/2014/main" id="{4F42B8EF-D799-4765-A112-5EA525B9E3D1}"/>
              </a:ext>
            </a:extLst>
          </p:cNvPr>
          <p:cNvSpPr txBox="1">
            <a:spLocks/>
          </p:cNvSpPr>
          <p:nvPr/>
        </p:nvSpPr>
        <p:spPr>
          <a:xfrm>
            <a:off x="471593" y="1559912"/>
            <a:ext cx="2100157" cy="4690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zh-CN" altLang="en-US" dirty="0"/>
              <a:t>问题：试将右侧三个虚拟地址翻译为物理地址</a:t>
            </a:r>
            <a:endParaRPr lang="en-US" altLang="zh-CN" dirty="0">
              <a:latin typeface="Courier" charset="0"/>
              <a:ea typeface="Courier" charset="0"/>
              <a:cs typeface="Courier" charset="0"/>
            </a:endParaRPr>
          </a:p>
        </p:txBody>
      </p:sp>
    </p:spTree>
    <p:extLst>
      <p:ext uri="{BB962C8B-B14F-4D97-AF65-F5344CB8AC3E}">
        <p14:creationId xmlns:p14="http://schemas.microsoft.com/office/powerpoint/2010/main" val="42522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D4588452-CEB3-4151-BC09-91D70515A27B}"/>
              </a:ext>
            </a:extLst>
          </p:cNvPr>
          <p:cNvSpPr>
            <a:spLocks noGrp="1"/>
          </p:cNvSpPr>
          <p:nvPr>
            <p:ph type="dt" sz="half" idx="10"/>
          </p:nvPr>
        </p:nvSpPr>
        <p:spPr/>
        <p:txBody>
          <a:bodyPr/>
          <a:lstStyle/>
          <a:p>
            <a:fld id="{FAF2281B-662D-43CF-8BBE-7F42FF821A07}"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48492169-BAE8-4194-AF03-58A6A31A94FA}"/>
              </a:ext>
            </a:extLst>
          </p:cNvPr>
          <p:cNvSpPr>
            <a:spLocks noGrp="1"/>
          </p:cNvSpPr>
          <p:nvPr>
            <p:ph type="sldNum" sz="quarter" idx="12"/>
          </p:nvPr>
        </p:nvSpPr>
        <p:spPr/>
        <p:txBody>
          <a:bodyPr/>
          <a:lstStyle/>
          <a:p>
            <a:fld id="{22CD8707-B59C-4238-ACB7-90D38F0085FD}" type="slidenum">
              <a:rPr lang="zh-CN" altLang="en-US" smtClean="0"/>
              <a:t>3</a:t>
            </a:fld>
            <a:endParaRPr lang="zh-CN" altLang="en-US" dirty="0"/>
          </a:p>
        </p:txBody>
      </p:sp>
      <p:pic>
        <p:nvPicPr>
          <p:cNvPr id="7" name="图片 6">
            <a:extLst>
              <a:ext uri="{FF2B5EF4-FFF2-40B4-BE49-F238E27FC236}">
                <a16:creationId xmlns:a16="http://schemas.microsoft.com/office/drawing/2014/main" id="{7619AB0D-5DF8-47BE-B90E-F7C9BA91C1E9}"/>
              </a:ext>
            </a:extLst>
          </p:cNvPr>
          <p:cNvPicPr>
            <a:picLocks noChangeAspect="1"/>
          </p:cNvPicPr>
          <p:nvPr/>
        </p:nvPicPr>
        <p:blipFill>
          <a:blip r:embed="rId2"/>
          <a:stretch>
            <a:fillRect/>
          </a:stretch>
        </p:blipFill>
        <p:spPr>
          <a:xfrm>
            <a:off x="1077978" y="280637"/>
            <a:ext cx="7610475" cy="3486150"/>
          </a:xfrm>
          <a:prstGeom prst="rect">
            <a:avLst/>
          </a:prstGeom>
        </p:spPr>
      </p:pic>
      <p:pic>
        <p:nvPicPr>
          <p:cNvPr id="8" name="图片 7">
            <a:extLst>
              <a:ext uri="{FF2B5EF4-FFF2-40B4-BE49-F238E27FC236}">
                <a16:creationId xmlns:a16="http://schemas.microsoft.com/office/drawing/2014/main" id="{11B4924E-A6F6-47F0-9A23-2971AE8CF995}"/>
              </a:ext>
            </a:extLst>
          </p:cNvPr>
          <p:cNvPicPr>
            <a:picLocks noChangeAspect="1"/>
          </p:cNvPicPr>
          <p:nvPr/>
        </p:nvPicPr>
        <p:blipFill>
          <a:blip r:embed="rId3"/>
          <a:stretch>
            <a:fillRect/>
          </a:stretch>
        </p:blipFill>
        <p:spPr>
          <a:xfrm>
            <a:off x="1077978" y="3984257"/>
            <a:ext cx="8153400" cy="1257300"/>
          </a:xfrm>
          <a:prstGeom prst="rect">
            <a:avLst/>
          </a:prstGeom>
        </p:spPr>
      </p:pic>
    </p:spTree>
    <p:extLst>
      <p:ext uri="{BB962C8B-B14F-4D97-AF65-F5344CB8AC3E}">
        <p14:creationId xmlns:p14="http://schemas.microsoft.com/office/powerpoint/2010/main" val="535529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B2E86BCE-2037-4D13-ADED-E1B2D7FAC28B}"/>
              </a:ext>
            </a:extLst>
          </p:cNvPr>
          <p:cNvSpPr>
            <a:spLocks noGrp="1"/>
          </p:cNvSpPr>
          <p:nvPr>
            <p:ph type="dt" sz="half" idx="10"/>
          </p:nvPr>
        </p:nvSpPr>
        <p:spPr/>
        <p:txBody>
          <a:bodyPr/>
          <a:lstStyle/>
          <a:p>
            <a:fld id="{52EEF658-FC60-4D3D-81CD-A6B9C8E535FB}"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5231201E-0662-411D-873C-F79BAF92089E}"/>
              </a:ext>
            </a:extLst>
          </p:cNvPr>
          <p:cNvSpPr>
            <a:spLocks noGrp="1"/>
          </p:cNvSpPr>
          <p:nvPr>
            <p:ph type="sldNum" sz="quarter" idx="12"/>
          </p:nvPr>
        </p:nvSpPr>
        <p:spPr/>
        <p:txBody>
          <a:bodyPr/>
          <a:lstStyle/>
          <a:p>
            <a:fld id="{22CD8707-B59C-4238-ACB7-90D38F0085FD}" type="slidenum">
              <a:rPr lang="zh-CN" altLang="en-US" smtClean="0"/>
              <a:t>4</a:t>
            </a:fld>
            <a:endParaRPr lang="zh-CN" altLang="en-US"/>
          </a:p>
        </p:txBody>
      </p:sp>
      <p:pic>
        <p:nvPicPr>
          <p:cNvPr id="7" name="图片 6">
            <a:extLst>
              <a:ext uri="{FF2B5EF4-FFF2-40B4-BE49-F238E27FC236}">
                <a16:creationId xmlns:a16="http://schemas.microsoft.com/office/drawing/2014/main" id="{93F0618F-033D-488A-A434-ADCFF3985CDE}"/>
              </a:ext>
            </a:extLst>
          </p:cNvPr>
          <p:cNvPicPr>
            <a:picLocks noChangeAspect="1"/>
          </p:cNvPicPr>
          <p:nvPr/>
        </p:nvPicPr>
        <p:blipFill>
          <a:blip r:embed="rId2"/>
          <a:stretch>
            <a:fillRect/>
          </a:stretch>
        </p:blipFill>
        <p:spPr>
          <a:xfrm>
            <a:off x="1318210" y="516555"/>
            <a:ext cx="9162426" cy="3150670"/>
          </a:xfrm>
          <a:prstGeom prst="rect">
            <a:avLst/>
          </a:prstGeom>
        </p:spPr>
      </p:pic>
      <p:pic>
        <p:nvPicPr>
          <p:cNvPr id="8" name="图片 7">
            <a:extLst>
              <a:ext uri="{FF2B5EF4-FFF2-40B4-BE49-F238E27FC236}">
                <a16:creationId xmlns:a16="http://schemas.microsoft.com/office/drawing/2014/main" id="{21A2C9B7-D8E4-46E5-AFB8-1C358498C56B}"/>
              </a:ext>
            </a:extLst>
          </p:cNvPr>
          <p:cNvPicPr>
            <a:picLocks noChangeAspect="1"/>
          </p:cNvPicPr>
          <p:nvPr/>
        </p:nvPicPr>
        <p:blipFill>
          <a:blip r:embed="rId3"/>
          <a:stretch>
            <a:fillRect/>
          </a:stretch>
        </p:blipFill>
        <p:spPr>
          <a:xfrm>
            <a:off x="1318209" y="3750646"/>
            <a:ext cx="6564681" cy="2361396"/>
          </a:xfrm>
          <a:prstGeom prst="rect">
            <a:avLst/>
          </a:prstGeom>
        </p:spPr>
      </p:pic>
    </p:spTree>
    <p:extLst>
      <p:ext uri="{BB962C8B-B14F-4D97-AF65-F5344CB8AC3E}">
        <p14:creationId xmlns:p14="http://schemas.microsoft.com/office/powerpoint/2010/main" val="202239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E7E61C70-D701-4B48-8D7F-2941728EE835}"/>
              </a:ext>
            </a:extLst>
          </p:cNvPr>
          <p:cNvSpPr>
            <a:spLocks noGrp="1"/>
          </p:cNvSpPr>
          <p:nvPr>
            <p:ph type="dt" sz="half" idx="10"/>
          </p:nvPr>
        </p:nvSpPr>
        <p:spPr/>
        <p:txBody>
          <a:bodyPr/>
          <a:lstStyle/>
          <a:p>
            <a:fld id="{6D2BB7D5-B2DF-48FC-BAB4-46DCC955F0C0}"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8AB71A2C-C4DD-4E12-A5F9-99EE1447DC6E}"/>
              </a:ext>
            </a:extLst>
          </p:cNvPr>
          <p:cNvSpPr>
            <a:spLocks noGrp="1"/>
          </p:cNvSpPr>
          <p:nvPr>
            <p:ph type="sldNum" sz="quarter" idx="12"/>
          </p:nvPr>
        </p:nvSpPr>
        <p:spPr/>
        <p:txBody>
          <a:bodyPr/>
          <a:lstStyle/>
          <a:p>
            <a:fld id="{22CD8707-B59C-4238-ACB7-90D38F0085FD}" type="slidenum">
              <a:rPr lang="zh-CN" altLang="en-US" smtClean="0"/>
              <a:t>5</a:t>
            </a:fld>
            <a:endParaRPr lang="zh-CN" altLang="en-US"/>
          </a:p>
        </p:txBody>
      </p:sp>
      <p:pic>
        <p:nvPicPr>
          <p:cNvPr id="7" name="图片 6">
            <a:extLst>
              <a:ext uri="{FF2B5EF4-FFF2-40B4-BE49-F238E27FC236}">
                <a16:creationId xmlns:a16="http://schemas.microsoft.com/office/drawing/2014/main" id="{23CA3FDF-3ABC-4747-824E-7DD487DC75FF}"/>
              </a:ext>
            </a:extLst>
          </p:cNvPr>
          <p:cNvPicPr>
            <a:picLocks noChangeAspect="1"/>
          </p:cNvPicPr>
          <p:nvPr/>
        </p:nvPicPr>
        <p:blipFill>
          <a:blip r:embed="rId2"/>
          <a:stretch>
            <a:fillRect/>
          </a:stretch>
        </p:blipFill>
        <p:spPr>
          <a:xfrm>
            <a:off x="727209" y="332121"/>
            <a:ext cx="7715250" cy="5038725"/>
          </a:xfrm>
          <a:prstGeom prst="rect">
            <a:avLst/>
          </a:prstGeom>
        </p:spPr>
      </p:pic>
      <p:pic>
        <p:nvPicPr>
          <p:cNvPr id="8" name="图片 7">
            <a:extLst>
              <a:ext uri="{FF2B5EF4-FFF2-40B4-BE49-F238E27FC236}">
                <a16:creationId xmlns:a16="http://schemas.microsoft.com/office/drawing/2014/main" id="{897A950B-C3EB-4B95-BE8D-7A11FF466286}"/>
              </a:ext>
            </a:extLst>
          </p:cNvPr>
          <p:cNvPicPr>
            <a:picLocks noChangeAspect="1"/>
          </p:cNvPicPr>
          <p:nvPr/>
        </p:nvPicPr>
        <p:blipFill>
          <a:blip r:embed="rId3"/>
          <a:stretch>
            <a:fillRect/>
          </a:stretch>
        </p:blipFill>
        <p:spPr>
          <a:xfrm>
            <a:off x="727209" y="5639760"/>
            <a:ext cx="5743575" cy="447675"/>
          </a:xfrm>
          <a:prstGeom prst="rect">
            <a:avLst/>
          </a:prstGeom>
        </p:spPr>
      </p:pic>
    </p:spTree>
    <p:extLst>
      <p:ext uri="{BB962C8B-B14F-4D97-AF65-F5344CB8AC3E}">
        <p14:creationId xmlns:p14="http://schemas.microsoft.com/office/powerpoint/2010/main" val="85759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E7E61C70-D701-4B48-8D7F-2941728EE835}"/>
              </a:ext>
            </a:extLst>
          </p:cNvPr>
          <p:cNvSpPr>
            <a:spLocks noGrp="1"/>
          </p:cNvSpPr>
          <p:nvPr>
            <p:ph type="dt" sz="half" idx="10"/>
          </p:nvPr>
        </p:nvSpPr>
        <p:spPr/>
        <p:txBody>
          <a:bodyPr/>
          <a:lstStyle/>
          <a:p>
            <a:fld id="{6D2BB7D5-B2DF-48FC-BAB4-46DCC955F0C0}"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8AB71A2C-C4DD-4E12-A5F9-99EE1447DC6E}"/>
              </a:ext>
            </a:extLst>
          </p:cNvPr>
          <p:cNvSpPr>
            <a:spLocks noGrp="1"/>
          </p:cNvSpPr>
          <p:nvPr>
            <p:ph type="sldNum" sz="quarter" idx="12"/>
          </p:nvPr>
        </p:nvSpPr>
        <p:spPr/>
        <p:txBody>
          <a:bodyPr/>
          <a:lstStyle/>
          <a:p>
            <a:fld id="{22CD8707-B59C-4238-ACB7-90D38F0085FD}" type="slidenum">
              <a:rPr lang="zh-CN" altLang="en-US" smtClean="0"/>
              <a:t>6</a:t>
            </a:fld>
            <a:endParaRPr lang="zh-CN" altLang="en-US"/>
          </a:p>
        </p:txBody>
      </p:sp>
      <p:pic>
        <p:nvPicPr>
          <p:cNvPr id="2" name="图片 1">
            <a:extLst>
              <a:ext uri="{FF2B5EF4-FFF2-40B4-BE49-F238E27FC236}">
                <a16:creationId xmlns:a16="http://schemas.microsoft.com/office/drawing/2014/main" id="{DC6BAD1F-0451-485C-8CBC-5F377C6ABE71}"/>
              </a:ext>
            </a:extLst>
          </p:cNvPr>
          <p:cNvPicPr>
            <a:picLocks noChangeAspect="1"/>
          </p:cNvPicPr>
          <p:nvPr/>
        </p:nvPicPr>
        <p:blipFill>
          <a:blip r:embed="rId2"/>
          <a:stretch>
            <a:fillRect/>
          </a:stretch>
        </p:blipFill>
        <p:spPr>
          <a:xfrm>
            <a:off x="952550" y="717834"/>
            <a:ext cx="9587113" cy="1922258"/>
          </a:xfrm>
          <a:prstGeom prst="rect">
            <a:avLst/>
          </a:prstGeom>
        </p:spPr>
      </p:pic>
      <p:pic>
        <p:nvPicPr>
          <p:cNvPr id="3" name="图片 2">
            <a:extLst>
              <a:ext uri="{FF2B5EF4-FFF2-40B4-BE49-F238E27FC236}">
                <a16:creationId xmlns:a16="http://schemas.microsoft.com/office/drawing/2014/main" id="{E67582F2-B5FD-4470-BACA-7DB83BDB642B}"/>
              </a:ext>
            </a:extLst>
          </p:cNvPr>
          <p:cNvPicPr>
            <a:picLocks noChangeAspect="1"/>
          </p:cNvPicPr>
          <p:nvPr/>
        </p:nvPicPr>
        <p:blipFill>
          <a:blip r:embed="rId3"/>
          <a:stretch>
            <a:fillRect/>
          </a:stretch>
        </p:blipFill>
        <p:spPr>
          <a:xfrm>
            <a:off x="952550" y="3234723"/>
            <a:ext cx="9264865" cy="589948"/>
          </a:xfrm>
          <a:prstGeom prst="rect">
            <a:avLst/>
          </a:prstGeom>
        </p:spPr>
      </p:pic>
    </p:spTree>
    <p:extLst>
      <p:ext uri="{BB962C8B-B14F-4D97-AF65-F5344CB8AC3E}">
        <p14:creationId xmlns:p14="http://schemas.microsoft.com/office/powerpoint/2010/main" val="18408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E7E61C70-D701-4B48-8D7F-2941728EE835}"/>
              </a:ext>
            </a:extLst>
          </p:cNvPr>
          <p:cNvSpPr>
            <a:spLocks noGrp="1"/>
          </p:cNvSpPr>
          <p:nvPr>
            <p:ph type="dt" sz="half" idx="10"/>
          </p:nvPr>
        </p:nvSpPr>
        <p:spPr/>
        <p:txBody>
          <a:bodyPr/>
          <a:lstStyle/>
          <a:p>
            <a:fld id="{6D2BB7D5-B2DF-48FC-BAB4-46DCC955F0C0}"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8AB71A2C-C4DD-4E12-A5F9-99EE1447DC6E}"/>
              </a:ext>
            </a:extLst>
          </p:cNvPr>
          <p:cNvSpPr>
            <a:spLocks noGrp="1"/>
          </p:cNvSpPr>
          <p:nvPr>
            <p:ph type="sldNum" sz="quarter" idx="12"/>
          </p:nvPr>
        </p:nvSpPr>
        <p:spPr/>
        <p:txBody>
          <a:bodyPr/>
          <a:lstStyle/>
          <a:p>
            <a:fld id="{22CD8707-B59C-4238-ACB7-90D38F0085FD}" type="slidenum">
              <a:rPr lang="zh-CN" altLang="en-US" smtClean="0"/>
              <a:t>7</a:t>
            </a:fld>
            <a:endParaRPr lang="zh-CN" altLang="en-US"/>
          </a:p>
        </p:txBody>
      </p:sp>
      <p:pic>
        <p:nvPicPr>
          <p:cNvPr id="2" name="图片 1">
            <a:extLst>
              <a:ext uri="{FF2B5EF4-FFF2-40B4-BE49-F238E27FC236}">
                <a16:creationId xmlns:a16="http://schemas.microsoft.com/office/drawing/2014/main" id="{8591B868-E519-4097-9F6E-8CFD84C18DCA}"/>
              </a:ext>
            </a:extLst>
          </p:cNvPr>
          <p:cNvPicPr>
            <a:picLocks noChangeAspect="1"/>
          </p:cNvPicPr>
          <p:nvPr/>
        </p:nvPicPr>
        <p:blipFill>
          <a:blip r:embed="rId2"/>
          <a:stretch>
            <a:fillRect/>
          </a:stretch>
        </p:blipFill>
        <p:spPr>
          <a:xfrm>
            <a:off x="1038225" y="126999"/>
            <a:ext cx="7572375" cy="4219575"/>
          </a:xfrm>
          <a:prstGeom prst="rect">
            <a:avLst/>
          </a:prstGeom>
        </p:spPr>
      </p:pic>
      <p:pic>
        <p:nvPicPr>
          <p:cNvPr id="3" name="图片 2">
            <a:extLst>
              <a:ext uri="{FF2B5EF4-FFF2-40B4-BE49-F238E27FC236}">
                <a16:creationId xmlns:a16="http://schemas.microsoft.com/office/drawing/2014/main" id="{7C0D54AE-1DB5-48F9-BADE-55BA1E4F3343}"/>
              </a:ext>
            </a:extLst>
          </p:cNvPr>
          <p:cNvPicPr>
            <a:picLocks noChangeAspect="1"/>
          </p:cNvPicPr>
          <p:nvPr/>
        </p:nvPicPr>
        <p:blipFill>
          <a:blip r:embed="rId3"/>
          <a:stretch>
            <a:fillRect/>
          </a:stretch>
        </p:blipFill>
        <p:spPr>
          <a:xfrm>
            <a:off x="838200" y="4346574"/>
            <a:ext cx="4505325" cy="2009775"/>
          </a:xfrm>
          <a:prstGeom prst="rect">
            <a:avLst/>
          </a:prstGeom>
        </p:spPr>
      </p:pic>
      <p:pic>
        <p:nvPicPr>
          <p:cNvPr id="4" name="图片 3">
            <a:extLst>
              <a:ext uri="{FF2B5EF4-FFF2-40B4-BE49-F238E27FC236}">
                <a16:creationId xmlns:a16="http://schemas.microsoft.com/office/drawing/2014/main" id="{CE526ACF-95C5-4F78-AB8C-11C192B1FF64}"/>
              </a:ext>
            </a:extLst>
          </p:cNvPr>
          <p:cNvPicPr>
            <a:picLocks noChangeAspect="1"/>
          </p:cNvPicPr>
          <p:nvPr/>
        </p:nvPicPr>
        <p:blipFill>
          <a:blip r:embed="rId4"/>
          <a:stretch>
            <a:fillRect/>
          </a:stretch>
        </p:blipFill>
        <p:spPr>
          <a:xfrm>
            <a:off x="4238273" y="4942874"/>
            <a:ext cx="7710635" cy="620528"/>
          </a:xfrm>
          <a:prstGeom prst="rect">
            <a:avLst/>
          </a:prstGeom>
        </p:spPr>
      </p:pic>
    </p:spTree>
    <p:extLst>
      <p:ext uri="{BB962C8B-B14F-4D97-AF65-F5344CB8AC3E}">
        <p14:creationId xmlns:p14="http://schemas.microsoft.com/office/powerpoint/2010/main" val="4741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E7E61C70-D701-4B48-8D7F-2941728EE835}"/>
              </a:ext>
            </a:extLst>
          </p:cNvPr>
          <p:cNvSpPr>
            <a:spLocks noGrp="1"/>
          </p:cNvSpPr>
          <p:nvPr>
            <p:ph type="dt" sz="half" idx="10"/>
          </p:nvPr>
        </p:nvSpPr>
        <p:spPr/>
        <p:txBody>
          <a:bodyPr/>
          <a:lstStyle/>
          <a:p>
            <a:fld id="{6D2BB7D5-B2DF-48FC-BAB4-46DCC955F0C0}"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8AB71A2C-C4DD-4E12-A5F9-99EE1447DC6E}"/>
              </a:ext>
            </a:extLst>
          </p:cNvPr>
          <p:cNvSpPr>
            <a:spLocks noGrp="1"/>
          </p:cNvSpPr>
          <p:nvPr>
            <p:ph type="sldNum" sz="quarter" idx="12"/>
          </p:nvPr>
        </p:nvSpPr>
        <p:spPr/>
        <p:txBody>
          <a:bodyPr/>
          <a:lstStyle/>
          <a:p>
            <a:fld id="{22CD8707-B59C-4238-ACB7-90D38F0085FD}" type="slidenum">
              <a:rPr lang="zh-CN" altLang="en-US" smtClean="0"/>
              <a:t>8</a:t>
            </a:fld>
            <a:endParaRPr lang="zh-CN" altLang="en-US"/>
          </a:p>
        </p:txBody>
      </p:sp>
      <p:pic>
        <p:nvPicPr>
          <p:cNvPr id="2" name="图片 1">
            <a:extLst>
              <a:ext uri="{FF2B5EF4-FFF2-40B4-BE49-F238E27FC236}">
                <a16:creationId xmlns:a16="http://schemas.microsoft.com/office/drawing/2014/main" id="{79212C2F-E58C-45F9-9889-177118C279C5}"/>
              </a:ext>
            </a:extLst>
          </p:cNvPr>
          <p:cNvPicPr>
            <a:picLocks noChangeAspect="1"/>
          </p:cNvPicPr>
          <p:nvPr/>
        </p:nvPicPr>
        <p:blipFill>
          <a:blip r:embed="rId2"/>
          <a:stretch>
            <a:fillRect/>
          </a:stretch>
        </p:blipFill>
        <p:spPr>
          <a:xfrm>
            <a:off x="590499" y="136525"/>
            <a:ext cx="8258175" cy="4581525"/>
          </a:xfrm>
          <a:prstGeom prst="rect">
            <a:avLst/>
          </a:prstGeom>
        </p:spPr>
      </p:pic>
      <p:pic>
        <p:nvPicPr>
          <p:cNvPr id="3" name="图片 2">
            <a:extLst>
              <a:ext uri="{FF2B5EF4-FFF2-40B4-BE49-F238E27FC236}">
                <a16:creationId xmlns:a16="http://schemas.microsoft.com/office/drawing/2014/main" id="{7EB5BAA4-8DB4-4A8D-B133-E35FFE5376FB}"/>
              </a:ext>
            </a:extLst>
          </p:cNvPr>
          <p:cNvPicPr>
            <a:picLocks noChangeAspect="1"/>
          </p:cNvPicPr>
          <p:nvPr/>
        </p:nvPicPr>
        <p:blipFill>
          <a:blip r:embed="rId3"/>
          <a:stretch>
            <a:fillRect/>
          </a:stretch>
        </p:blipFill>
        <p:spPr>
          <a:xfrm>
            <a:off x="590499" y="4758957"/>
            <a:ext cx="7496175" cy="942975"/>
          </a:xfrm>
          <a:prstGeom prst="rect">
            <a:avLst/>
          </a:prstGeom>
        </p:spPr>
      </p:pic>
      <p:sp>
        <p:nvSpPr>
          <p:cNvPr id="4" name="文本框 3">
            <a:extLst>
              <a:ext uri="{FF2B5EF4-FFF2-40B4-BE49-F238E27FC236}">
                <a16:creationId xmlns:a16="http://schemas.microsoft.com/office/drawing/2014/main" id="{8E64742D-AF7E-40A0-ACC7-340D6FD0533E}"/>
              </a:ext>
            </a:extLst>
          </p:cNvPr>
          <p:cNvSpPr txBox="1"/>
          <p:nvPr/>
        </p:nvSpPr>
        <p:spPr>
          <a:xfrm>
            <a:off x="8325853" y="3789461"/>
            <a:ext cx="3673642" cy="1938992"/>
          </a:xfrm>
          <a:prstGeom prst="rect">
            <a:avLst/>
          </a:prstGeom>
          <a:noFill/>
        </p:spPr>
        <p:txBody>
          <a:bodyPr wrap="square" rtlCol="0">
            <a:spAutoFit/>
          </a:bodyPr>
          <a:lstStyle/>
          <a:p>
            <a:r>
              <a:rPr lang="en-US" altLang="zh-CN" sz="2000" dirty="0"/>
              <a:t>In general, the process group ID is equal to the process ID of the process that created the process group — and that process created the process group by putting itself in the group.</a:t>
            </a:r>
            <a:endParaRPr lang="zh-CN" altLang="en-US" sz="2000" dirty="0"/>
          </a:p>
        </p:txBody>
      </p:sp>
    </p:spTree>
    <p:extLst>
      <p:ext uri="{BB962C8B-B14F-4D97-AF65-F5344CB8AC3E}">
        <p14:creationId xmlns:p14="http://schemas.microsoft.com/office/powerpoint/2010/main" val="255378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25C9672D-F03B-4D9D-9225-AA5760416A20}"/>
              </a:ext>
            </a:extLst>
          </p:cNvPr>
          <p:cNvSpPr>
            <a:spLocks noGrp="1"/>
          </p:cNvSpPr>
          <p:nvPr>
            <p:ph type="dt" sz="half" idx="10"/>
          </p:nvPr>
        </p:nvSpPr>
        <p:spPr/>
        <p:txBody>
          <a:bodyPr/>
          <a:lstStyle/>
          <a:p>
            <a:fld id="{F07BD265-B693-4278-8285-540CD37A2ABF}" type="datetime1">
              <a:rPr lang="zh-CN" altLang="en-US" smtClean="0"/>
              <a:t>2019/11/28</a:t>
            </a:fld>
            <a:endParaRPr lang="zh-CN" altLang="en-US"/>
          </a:p>
        </p:txBody>
      </p:sp>
      <p:sp>
        <p:nvSpPr>
          <p:cNvPr id="6" name="灯片编号占位符 5">
            <a:extLst>
              <a:ext uri="{FF2B5EF4-FFF2-40B4-BE49-F238E27FC236}">
                <a16:creationId xmlns:a16="http://schemas.microsoft.com/office/drawing/2014/main" id="{565A40C6-1508-4593-AF5D-43CC8DAE8EF0}"/>
              </a:ext>
            </a:extLst>
          </p:cNvPr>
          <p:cNvSpPr>
            <a:spLocks noGrp="1"/>
          </p:cNvSpPr>
          <p:nvPr>
            <p:ph type="sldNum" sz="quarter" idx="12"/>
          </p:nvPr>
        </p:nvSpPr>
        <p:spPr/>
        <p:txBody>
          <a:bodyPr/>
          <a:lstStyle/>
          <a:p>
            <a:fld id="{22CD8707-B59C-4238-ACB7-90D38F0085FD}" type="slidenum">
              <a:rPr lang="zh-CN" altLang="en-US" smtClean="0"/>
              <a:t>9</a:t>
            </a:fld>
            <a:endParaRPr lang="zh-CN" altLang="en-US"/>
          </a:p>
        </p:txBody>
      </p:sp>
      <p:pic>
        <p:nvPicPr>
          <p:cNvPr id="7" name="图片 6">
            <a:extLst>
              <a:ext uri="{FF2B5EF4-FFF2-40B4-BE49-F238E27FC236}">
                <a16:creationId xmlns:a16="http://schemas.microsoft.com/office/drawing/2014/main" id="{D960F810-E032-461F-8866-B1AB2AA9D2EA}"/>
              </a:ext>
            </a:extLst>
          </p:cNvPr>
          <p:cNvPicPr>
            <a:picLocks noChangeAspect="1"/>
          </p:cNvPicPr>
          <p:nvPr/>
        </p:nvPicPr>
        <p:blipFill>
          <a:blip r:embed="rId2"/>
          <a:stretch>
            <a:fillRect/>
          </a:stretch>
        </p:blipFill>
        <p:spPr>
          <a:xfrm>
            <a:off x="1280610" y="1125955"/>
            <a:ext cx="7705725" cy="2266950"/>
          </a:xfrm>
          <a:prstGeom prst="rect">
            <a:avLst/>
          </a:prstGeom>
        </p:spPr>
      </p:pic>
      <p:pic>
        <p:nvPicPr>
          <p:cNvPr id="8" name="图片 7">
            <a:extLst>
              <a:ext uri="{FF2B5EF4-FFF2-40B4-BE49-F238E27FC236}">
                <a16:creationId xmlns:a16="http://schemas.microsoft.com/office/drawing/2014/main" id="{19E68881-417D-48CD-9824-1E681CC712F2}"/>
              </a:ext>
            </a:extLst>
          </p:cNvPr>
          <p:cNvPicPr>
            <a:picLocks noChangeAspect="1"/>
          </p:cNvPicPr>
          <p:nvPr/>
        </p:nvPicPr>
        <p:blipFill>
          <a:blip r:embed="rId3"/>
          <a:stretch>
            <a:fillRect/>
          </a:stretch>
        </p:blipFill>
        <p:spPr>
          <a:xfrm>
            <a:off x="1360772" y="3845927"/>
            <a:ext cx="7391400" cy="685800"/>
          </a:xfrm>
          <a:prstGeom prst="rect">
            <a:avLst/>
          </a:prstGeom>
        </p:spPr>
      </p:pic>
    </p:spTree>
    <p:extLst>
      <p:ext uri="{BB962C8B-B14F-4D97-AF65-F5344CB8AC3E}">
        <p14:creationId xmlns:p14="http://schemas.microsoft.com/office/powerpoint/2010/main" val="27099929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组合1">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39302A"/>
      </a:dk2>
      <a:lt2>
        <a:srgbClr val="E5DEDB"/>
      </a:lt2>
      <a:accent1>
        <a:srgbClr val="FF2828"/>
      </a:accent1>
      <a:accent2>
        <a:srgbClr val="E61E1E"/>
      </a:accent2>
      <a:accent3>
        <a:srgbClr val="D21414"/>
      </a:accent3>
      <a:accent4>
        <a:srgbClr val="C80808"/>
      </a:accent4>
      <a:accent5>
        <a:srgbClr val="8C0000"/>
      </a:accent5>
      <a:accent6>
        <a:srgbClr val="640000"/>
      </a:accent6>
      <a:hlink>
        <a:srgbClr val="2998E3"/>
      </a:hlink>
      <a:folHlink>
        <a:srgbClr val="7F723D"/>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1250</Words>
  <Application>Microsoft Office PowerPoint</Application>
  <PresentationFormat>宽屏</PresentationFormat>
  <Paragraphs>208</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28</vt:i4>
      </vt:variant>
    </vt:vector>
  </HeadingPairs>
  <TitlesOfParts>
    <vt:vector size="39" baseType="lpstr">
      <vt:lpstr>Courier</vt:lpstr>
      <vt:lpstr>等线</vt:lpstr>
      <vt:lpstr>仿宋</vt:lpstr>
      <vt:lpstr>微软雅黑</vt:lpstr>
      <vt:lpstr>Arial</vt:lpstr>
      <vt:lpstr>Calibri</vt:lpstr>
      <vt:lpstr>Cambria Math</vt:lpstr>
      <vt:lpstr>Courier New</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理解x86-64地址翻译</vt:lpstr>
      <vt:lpstr>x86-64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Gong Chen</dc:creator>
  <cp:lastModifiedBy>Gong Chen</cp:lastModifiedBy>
  <cp:revision>22</cp:revision>
  <dcterms:created xsi:type="dcterms:W3CDTF">2019-11-26T14:08:37Z</dcterms:created>
  <dcterms:modified xsi:type="dcterms:W3CDTF">2019-11-28T11:15:24Z</dcterms:modified>
</cp:coreProperties>
</file>